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ppt/tags/tag15.xml" ContentType="application/vnd.openxmlformats-officedocument.presentationml.tags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6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7.xml" ContentType="application/vnd.openxmlformats-officedocument.presentationml.tags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0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21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25"/>
  </p:notesMasterIdLst>
  <p:handoutMasterIdLst>
    <p:handoutMasterId r:id="rId26"/>
  </p:handoutMasterIdLst>
  <p:sldIdLst>
    <p:sldId id="393" r:id="rId2"/>
    <p:sldId id="394" r:id="rId3"/>
    <p:sldId id="402" r:id="rId4"/>
    <p:sldId id="404" r:id="rId5"/>
    <p:sldId id="464" r:id="rId6"/>
    <p:sldId id="465" r:id="rId7"/>
    <p:sldId id="400" r:id="rId8"/>
    <p:sldId id="457" r:id="rId9"/>
    <p:sldId id="396" r:id="rId10"/>
    <p:sldId id="452" r:id="rId11"/>
    <p:sldId id="407" r:id="rId12"/>
    <p:sldId id="454" r:id="rId13"/>
    <p:sldId id="429" r:id="rId14"/>
    <p:sldId id="447" r:id="rId15"/>
    <p:sldId id="459" r:id="rId16"/>
    <p:sldId id="448" r:id="rId17"/>
    <p:sldId id="426" r:id="rId18"/>
    <p:sldId id="431" r:id="rId19"/>
    <p:sldId id="427" r:id="rId20"/>
    <p:sldId id="444" r:id="rId21"/>
    <p:sldId id="408" r:id="rId22"/>
    <p:sldId id="458" r:id="rId23"/>
    <p:sldId id="467" r:id="rId24"/>
  </p:sldIdLst>
  <p:sldSz cx="9144000" cy="6858000" type="screen4x3"/>
  <p:notesSz cx="6794500" cy="9931400"/>
  <p:custDataLst>
    <p:tags r:id="rId2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MS PGothic" pitchFamily="34" charset="-128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oen Hindriks" initials="K.V." lastIdx="85" clrIdx="0"/>
  <p:cmAuthor id="1" name="Junchao Xu - EWI" initials="J. Xu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6600"/>
    <a:srgbClr val="A2D1FC"/>
    <a:srgbClr val="CCECFF"/>
    <a:srgbClr val="CCCCFF"/>
    <a:srgbClr val="7BA0C9"/>
    <a:srgbClr val="FFFF99"/>
    <a:srgbClr val="FB00BB"/>
    <a:srgbClr val="007A85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35" autoAdjust="0"/>
    <p:restoredTop sz="73349" autoAdjust="0"/>
  </p:normalViewPr>
  <p:slideViewPr>
    <p:cSldViewPr snapToGrid="0">
      <p:cViewPr>
        <p:scale>
          <a:sx n="64" d="100"/>
          <a:sy n="64" d="100"/>
        </p:scale>
        <p:origin x="-1757" y="-58"/>
      </p:cViewPr>
      <p:guideLst>
        <p:guide orient="horz" pos="1296"/>
        <p:guide pos="2901"/>
        <p:guide pos="5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3-12-21T20:54:27.851" idx="52">
    <p:pos x="10" y="19"/>
    <p:text>Perhaps a nice idea to have the robot ask the lecturer to press one of the tactile sensors and have the robot say which one was touched? That makes things more lively.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3-12-21T20:56:45.182" idx="53">
    <p:pos x="10" y="10"/>
    <p:text>Perhaps explain some things in more depth here as well? Perhaps also include some interactive component again with the lecturer?</p:text>
  </p:cm>
</p:cmLst>
</file>

<file path=ppt/diagrams/_rels/data1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17.jpe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diagrams/_rels/drawing1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17.jpe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31.jpeg"/><Relationship Id="rId1" Type="http://schemas.openxmlformats.org/officeDocument/2006/relationships/image" Target="../media/image26.png"/><Relationship Id="rId6" Type="http://schemas.openxmlformats.org/officeDocument/2006/relationships/image" Target="../media/image33.png"/><Relationship Id="rId5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DDFA97-6C01-4454-87A9-268851056ACE}" type="doc">
      <dgm:prSet loTypeId="urn:microsoft.com/office/officeart/2005/8/layout/radial1" loCatId="cycle" qsTypeId="urn:microsoft.com/office/officeart/2005/8/quickstyle/3d3" qsCatId="3D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B966A64D-F131-4529-BC60-CF4347F37680}">
      <dgm:prSet phldrT="[Text]"/>
      <dgm:spPr>
        <a:blipFill rotWithShape="0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 dirty="0"/>
        </a:p>
      </dgm:t>
    </dgm:pt>
    <dgm:pt modelId="{24FF5052-59CE-4831-A657-CCFDFCC9EB39}" type="parTrans" cxnId="{22C00EDE-A2EC-4FE7-8DD7-75497693CFFE}">
      <dgm:prSet/>
      <dgm:spPr/>
      <dgm:t>
        <a:bodyPr/>
        <a:lstStyle/>
        <a:p>
          <a:endParaRPr lang="en-US"/>
        </a:p>
      </dgm:t>
    </dgm:pt>
    <dgm:pt modelId="{62322EA2-56C2-4488-ABE4-E9B77D20571D}" type="sibTrans" cxnId="{22C00EDE-A2EC-4FE7-8DD7-75497693CFFE}">
      <dgm:prSet/>
      <dgm:spPr/>
      <dgm:t>
        <a:bodyPr/>
        <a:lstStyle/>
        <a:p>
          <a:endParaRPr lang="en-US"/>
        </a:p>
      </dgm:t>
    </dgm:pt>
    <dgm:pt modelId="{C8B3C632-EF37-40D8-B9B6-8DAE1893A4BE}">
      <dgm:prSet phldrT="[Text]" custT="1"/>
      <dgm:spPr>
        <a:solidFill>
          <a:srgbClr val="FF99CC"/>
        </a:solidFill>
        <a:ln w="57150">
          <a:solidFill>
            <a:srgbClr val="FFCCFF"/>
          </a:solidFill>
        </a:ln>
        <a:effectLst>
          <a:glow rad="228600">
            <a:srgbClr val="7030A0">
              <a:alpha val="40000"/>
            </a:srgbClr>
          </a:glow>
        </a:effectLst>
      </dgm:spPr>
      <dgm:t>
        <a:bodyPr/>
        <a:lstStyle/>
        <a:p>
          <a:r>
            <a:rPr lang="en-US" sz="2400" b="1" dirty="0" smtClean="0"/>
            <a:t>Sensor</a:t>
          </a:r>
          <a:endParaRPr lang="en-US" sz="2400" b="1" dirty="0"/>
        </a:p>
      </dgm:t>
    </dgm:pt>
    <dgm:pt modelId="{75273082-E49F-4CB0-A1F6-254C6161BB57}" type="parTrans" cxnId="{DA52ECD6-21D8-4E5C-AB2C-2D397D2C09F3}">
      <dgm:prSet/>
      <dgm:spPr/>
      <dgm:t>
        <a:bodyPr/>
        <a:lstStyle/>
        <a:p>
          <a:endParaRPr lang="en-US"/>
        </a:p>
      </dgm:t>
    </dgm:pt>
    <dgm:pt modelId="{CC09FC4E-3311-4E5F-A88D-63269534DCF3}" type="sibTrans" cxnId="{DA52ECD6-21D8-4E5C-AB2C-2D397D2C09F3}">
      <dgm:prSet/>
      <dgm:spPr/>
      <dgm:t>
        <a:bodyPr/>
        <a:lstStyle/>
        <a:p>
          <a:endParaRPr lang="en-US"/>
        </a:p>
      </dgm:t>
    </dgm:pt>
    <dgm:pt modelId="{5D28EF0B-B591-4225-B4F0-812ECC500C2B}">
      <dgm:prSet phldrT="[Text]" custT="1"/>
      <dgm:spPr>
        <a:solidFill>
          <a:srgbClr val="00B050"/>
        </a:solidFill>
        <a:ln w="57150">
          <a:solidFill>
            <a:schemeClr val="accent1">
              <a:lumMod val="40000"/>
              <a:lumOff val="60000"/>
            </a:schemeClr>
          </a:solidFill>
        </a:ln>
        <a:effectLst>
          <a:glow rad="203200">
            <a:srgbClr val="007A85">
              <a:alpha val="60000"/>
            </a:srgbClr>
          </a:glow>
        </a:effectLst>
      </dgm:spPr>
      <dgm:t>
        <a:bodyPr/>
        <a:lstStyle/>
        <a:p>
          <a:r>
            <a:rPr lang="en-US" sz="2400" b="1" dirty="0" smtClean="0"/>
            <a:t>Control Program</a:t>
          </a:r>
          <a:endParaRPr lang="en-US" sz="2400" b="1" dirty="0"/>
        </a:p>
      </dgm:t>
    </dgm:pt>
    <dgm:pt modelId="{8281AB5F-69D6-435D-9DF8-CB03CD8ACB2D}" type="parTrans" cxnId="{87966694-6614-4D1A-B303-1B724A36BBE6}">
      <dgm:prSet/>
      <dgm:spPr/>
      <dgm:t>
        <a:bodyPr/>
        <a:lstStyle/>
        <a:p>
          <a:endParaRPr lang="en-US"/>
        </a:p>
      </dgm:t>
    </dgm:pt>
    <dgm:pt modelId="{124A5556-1143-40CB-8CE0-D4683D99AC3B}" type="sibTrans" cxnId="{87966694-6614-4D1A-B303-1B724A36BBE6}">
      <dgm:prSet/>
      <dgm:spPr/>
      <dgm:t>
        <a:bodyPr/>
        <a:lstStyle/>
        <a:p>
          <a:endParaRPr lang="en-US"/>
        </a:p>
      </dgm:t>
    </dgm:pt>
    <dgm:pt modelId="{D6DAC6A1-ED67-4758-ACCA-0D9C8E04C878}">
      <dgm:prSet phldrT="[Text]" custT="1"/>
      <dgm:spPr>
        <a:solidFill>
          <a:schemeClr val="bg2"/>
        </a:solidFill>
        <a:ln w="57150">
          <a:solidFill>
            <a:schemeClr val="accent6">
              <a:lumMod val="25000"/>
              <a:lumOff val="75000"/>
            </a:schemeClr>
          </a:solidFill>
        </a:ln>
        <a:effectLst>
          <a:glow rad="139700">
            <a:schemeClr val="accent6">
              <a:lumMod val="90000"/>
              <a:lumOff val="10000"/>
              <a:alpha val="40000"/>
            </a:schemeClr>
          </a:glow>
        </a:effectLst>
      </dgm:spPr>
      <dgm:t>
        <a:bodyPr/>
        <a:lstStyle/>
        <a:p>
          <a:r>
            <a:rPr lang="en-US" sz="2400" b="1" dirty="0" smtClean="0"/>
            <a:t>Effector</a:t>
          </a:r>
          <a:endParaRPr lang="en-US" sz="2400" b="1" dirty="0"/>
        </a:p>
      </dgm:t>
    </dgm:pt>
    <dgm:pt modelId="{29B0DC44-E1E4-4B92-8473-5E07DC837BEF}" type="parTrans" cxnId="{1AA16A69-CEFA-49BD-B5FB-23544B3316E7}">
      <dgm:prSet/>
      <dgm:spPr/>
      <dgm:t>
        <a:bodyPr/>
        <a:lstStyle/>
        <a:p>
          <a:endParaRPr lang="en-US"/>
        </a:p>
      </dgm:t>
    </dgm:pt>
    <dgm:pt modelId="{031E562A-D229-4A64-ADEF-EB2FABA76E96}" type="sibTrans" cxnId="{1AA16A69-CEFA-49BD-B5FB-23544B3316E7}">
      <dgm:prSet/>
      <dgm:spPr/>
      <dgm:t>
        <a:bodyPr/>
        <a:lstStyle/>
        <a:p>
          <a:endParaRPr lang="en-US"/>
        </a:p>
      </dgm:t>
    </dgm:pt>
    <dgm:pt modelId="{32BF5934-5C4E-4956-A9C8-39DBE7AC5243}" type="pres">
      <dgm:prSet presAssocID="{69DDFA97-6C01-4454-87A9-268851056ACE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F5DA7FA-800C-40DB-8682-67B448194B6C}" type="pres">
      <dgm:prSet presAssocID="{B966A64D-F131-4529-BC60-CF4347F37680}" presName="centerShape" presStyleLbl="node0" presStyleIdx="0" presStyleCnt="1" custScaleX="128563" custScaleY="128563" custLinFactNeighborX="1549" custLinFactNeighborY="-12011"/>
      <dgm:spPr/>
      <dgm:t>
        <a:bodyPr/>
        <a:lstStyle/>
        <a:p>
          <a:endParaRPr lang="en-US"/>
        </a:p>
      </dgm:t>
    </dgm:pt>
    <dgm:pt modelId="{31DD1A19-1F3C-422C-9103-DE348494C214}" type="pres">
      <dgm:prSet presAssocID="{75273082-E49F-4CB0-A1F6-254C6161BB57}" presName="Name9" presStyleLbl="parChTrans1D2" presStyleIdx="0" presStyleCnt="3"/>
      <dgm:spPr/>
      <dgm:t>
        <a:bodyPr/>
        <a:lstStyle/>
        <a:p>
          <a:endParaRPr lang="en-US"/>
        </a:p>
      </dgm:t>
    </dgm:pt>
    <dgm:pt modelId="{5DF91807-3981-45F1-A2BB-9D8DF4D676F1}" type="pres">
      <dgm:prSet presAssocID="{75273082-E49F-4CB0-A1F6-254C6161BB57}" presName="connTx" presStyleLbl="parChTrans1D2" presStyleIdx="0" presStyleCnt="3"/>
      <dgm:spPr/>
      <dgm:t>
        <a:bodyPr/>
        <a:lstStyle/>
        <a:p>
          <a:endParaRPr lang="en-US"/>
        </a:p>
      </dgm:t>
    </dgm:pt>
    <dgm:pt modelId="{1C3BDF69-BD43-41BE-A02B-DD1F2C499D08}" type="pres">
      <dgm:prSet presAssocID="{C8B3C632-EF37-40D8-B9B6-8DAE1893A4BE}" presName="node" presStyleLbl="node1" presStyleIdx="0" presStyleCnt="3" custScaleX="136879" custScaleY="136078" custRadScaleRad="183907" custRadScaleInc="879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BE3220-E401-43DB-B7CA-A938BFB5A646}" type="pres">
      <dgm:prSet presAssocID="{8281AB5F-69D6-435D-9DF8-CB03CD8ACB2D}" presName="Name9" presStyleLbl="parChTrans1D2" presStyleIdx="1" presStyleCnt="3"/>
      <dgm:spPr/>
      <dgm:t>
        <a:bodyPr/>
        <a:lstStyle/>
        <a:p>
          <a:endParaRPr lang="en-US"/>
        </a:p>
      </dgm:t>
    </dgm:pt>
    <dgm:pt modelId="{76F1262A-5DBA-46DF-B0B1-E838D13139E7}" type="pres">
      <dgm:prSet presAssocID="{8281AB5F-69D6-435D-9DF8-CB03CD8ACB2D}" presName="connTx" presStyleLbl="parChTrans1D2" presStyleIdx="1" presStyleCnt="3"/>
      <dgm:spPr/>
      <dgm:t>
        <a:bodyPr/>
        <a:lstStyle/>
        <a:p>
          <a:endParaRPr lang="en-US"/>
        </a:p>
      </dgm:t>
    </dgm:pt>
    <dgm:pt modelId="{459AD3DA-86AA-4689-BB02-FE7E3F3CAC38}" type="pres">
      <dgm:prSet presAssocID="{5D28EF0B-B591-4225-B4F0-812ECC500C2B}" presName="node" presStyleLbl="node1" presStyleIdx="1" presStyleCnt="3" custScaleX="149388" custScaleY="149388" custRadScaleRad="139958" custRadScaleInc="2659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2C6F3F-975A-4D68-BA82-8777A4C44652}" type="pres">
      <dgm:prSet presAssocID="{29B0DC44-E1E4-4B92-8473-5E07DC837BEF}" presName="Name9" presStyleLbl="parChTrans1D2" presStyleIdx="2" presStyleCnt="3"/>
      <dgm:spPr/>
      <dgm:t>
        <a:bodyPr/>
        <a:lstStyle/>
        <a:p>
          <a:endParaRPr lang="en-US"/>
        </a:p>
      </dgm:t>
    </dgm:pt>
    <dgm:pt modelId="{8079A701-7D58-4B2B-9F0C-D1829D4935E9}" type="pres">
      <dgm:prSet presAssocID="{29B0DC44-E1E4-4B92-8473-5E07DC837BEF}" presName="connTx" presStyleLbl="parChTrans1D2" presStyleIdx="2" presStyleCnt="3"/>
      <dgm:spPr/>
      <dgm:t>
        <a:bodyPr/>
        <a:lstStyle/>
        <a:p>
          <a:endParaRPr lang="en-US"/>
        </a:p>
      </dgm:t>
    </dgm:pt>
    <dgm:pt modelId="{17038A7C-2D33-4928-A085-D2C679F00695}" type="pres">
      <dgm:prSet presAssocID="{D6DAC6A1-ED67-4758-ACCA-0D9C8E04C878}" presName="node" presStyleLbl="node1" presStyleIdx="2" presStyleCnt="3" custScaleX="140961" custScaleY="140961" custRadScaleRad="153924" custRadScaleInc="-21295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2C00EDE-A2EC-4FE7-8DD7-75497693CFFE}" srcId="{69DDFA97-6C01-4454-87A9-268851056ACE}" destId="{B966A64D-F131-4529-BC60-CF4347F37680}" srcOrd="0" destOrd="0" parTransId="{24FF5052-59CE-4831-A657-CCFDFCC9EB39}" sibTransId="{62322EA2-56C2-4488-ABE4-E9B77D20571D}"/>
    <dgm:cxn modelId="{33CC5517-FAA9-427E-AB1C-D3B5EF7F97A8}" type="presOf" srcId="{69DDFA97-6C01-4454-87A9-268851056ACE}" destId="{32BF5934-5C4E-4956-A9C8-39DBE7AC5243}" srcOrd="0" destOrd="0" presId="urn:microsoft.com/office/officeart/2005/8/layout/radial1"/>
    <dgm:cxn modelId="{DA52ECD6-21D8-4E5C-AB2C-2D397D2C09F3}" srcId="{B966A64D-F131-4529-BC60-CF4347F37680}" destId="{C8B3C632-EF37-40D8-B9B6-8DAE1893A4BE}" srcOrd="0" destOrd="0" parTransId="{75273082-E49F-4CB0-A1F6-254C6161BB57}" sibTransId="{CC09FC4E-3311-4E5F-A88D-63269534DCF3}"/>
    <dgm:cxn modelId="{E32FD1CD-7959-4F71-910B-DCD5B624ACD5}" type="presOf" srcId="{29B0DC44-E1E4-4B92-8473-5E07DC837BEF}" destId="{8079A701-7D58-4B2B-9F0C-D1829D4935E9}" srcOrd="1" destOrd="0" presId="urn:microsoft.com/office/officeart/2005/8/layout/radial1"/>
    <dgm:cxn modelId="{EE1A4766-28A8-4A2E-956B-BCC19168B3CD}" type="presOf" srcId="{B966A64D-F131-4529-BC60-CF4347F37680}" destId="{AF5DA7FA-800C-40DB-8682-67B448194B6C}" srcOrd="0" destOrd="0" presId="urn:microsoft.com/office/officeart/2005/8/layout/radial1"/>
    <dgm:cxn modelId="{EF057721-93B4-4E36-818F-684F09F15856}" type="presOf" srcId="{C8B3C632-EF37-40D8-B9B6-8DAE1893A4BE}" destId="{1C3BDF69-BD43-41BE-A02B-DD1F2C499D08}" srcOrd="0" destOrd="0" presId="urn:microsoft.com/office/officeart/2005/8/layout/radial1"/>
    <dgm:cxn modelId="{6D4D7D09-714E-4568-AFB3-5785B5FE7482}" type="presOf" srcId="{8281AB5F-69D6-435D-9DF8-CB03CD8ACB2D}" destId="{BCBE3220-E401-43DB-B7CA-A938BFB5A646}" srcOrd="0" destOrd="0" presId="urn:microsoft.com/office/officeart/2005/8/layout/radial1"/>
    <dgm:cxn modelId="{803576CB-F8CF-407E-B5DA-AF4A42DB813E}" type="presOf" srcId="{8281AB5F-69D6-435D-9DF8-CB03CD8ACB2D}" destId="{76F1262A-5DBA-46DF-B0B1-E838D13139E7}" srcOrd="1" destOrd="0" presId="urn:microsoft.com/office/officeart/2005/8/layout/radial1"/>
    <dgm:cxn modelId="{87966694-6614-4D1A-B303-1B724A36BBE6}" srcId="{B966A64D-F131-4529-BC60-CF4347F37680}" destId="{5D28EF0B-B591-4225-B4F0-812ECC500C2B}" srcOrd="1" destOrd="0" parTransId="{8281AB5F-69D6-435D-9DF8-CB03CD8ACB2D}" sibTransId="{124A5556-1143-40CB-8CE0-D4683D99AC3B}"/>
    <dgm:cxn modelId="{A89034D2-D588-42B6-B271-739980045731}" type="presOf" srcId="{29B0DC44-E1E4-4B92-8473-5E07DC837BEF}" destId="{BA2C6F3F-975A-4D68-BA82-8777A4C44652}" srcOrd="0" destOrd="0" presId="urn:microsoft.com/office/officeart/2005/8/layout/radial1"/>
    <dgm:cxn modelId="{1AA16A69-CEFA-49BD-B5FB-23544B3316E7}" srcId="{B966A64D-F131-4529-BC60-CF4347F37680}" destId="{D6DAC6A1-ED67-4758-ACCA-0D9C8E04C878}" srcOrd="2" destOrd="0" parTransId="{29B0DC44-E1E4-4B92-8473-5E07DC837BEF}" sibTransId="{031E562A-D229-4A64-ADEF-EB2FABA76E96}"/>
    <dgm:cxn modelId="{69677DBE-BF92-488C-96E1-1C20AC117A6B}" type="presOf" srcId="{5D28EF0B-B591-4225-B4F0-812ECC500C2B}" destId="{459AD3DA-86AA-4689-BB02-FE7E3F3CAC38}" srcOrd="0" destOrd="0" presId="urn:microsoft.com/office/officeart/2005/8/layout/radial1"/>
    <dgm:cxn modelId="{FCD0E95A-1904-4901-9D71-42AFE5F3FE2B}" type="presOf" srcId="{75273082-E49F-4CB0-A1F6-254C6161BB57}" destId="{31DD1A19-1F3C-422C-9103-DE348494C214}" srcOrd="0" destOrd="0" presId="urn:microsoft.com/office/officeart/2005/8/layout/radial1"/>
    <dgm:cxn modelId="{8B17BEBC-E441-479A-9205-C8370BD9F518}" type="presOf" srcId="{75273082-E49F-4CB0-A1F6-254C6161BB57}" destId="{5DF91807-3981-45F1-A2BB-9D8DF4D676F1}" srcOrd="1" destOrd="0" presId="urn:microsoft.com/office/officeart/2005/8/layout/radial1"/>
    <dgm:cxn modelId="{333B2398-7B44-451C-8F83-5AC16D5C562C}" type="presOf" srcId="{D6DAC6A1-ED67-4758-ACCA-0D9C8E04C878}" destId="{17038A7C-2D33-4928-A085-D2C679F00695}" srcOrd="0" destOrd="0" presId="urn:microsoft.com/office/officeart/2005/8/layout/radial1"/>
    <dgm:cxn modelId="{8A7D9202-3521-4045-B87C-41A3CE4779AA}" type="presParOf" srcId="{32BF5934-5C4E-4956-A9C8-39DBE7AC5243}" destId="{AF5DA7FA-800C-40DB-8682-67B448194B6C}" srcOrd="0" destOrd="0" presId="urn:microsoft.com/office/officeart/2005/8/layout/radial1"/>
    <dgm:cxn modelId="{618ED6B5-AE24-4F1A-8375-63C2409B7B49}" type="presParOf" srcId="{32BF5934-5C4E-4956-A9C8-39DBE7AC5243}" destId="{31DD1A19-1F3C-422C-9103-DE348494C214}" srcOrd="1" destOrd="0" presId="urn:microsoft.com/office/officeart/2005/8/layout/radial1"/>
    <dgm:cxn modelId="{A472BA8D-BED3-460E-961F-91584593E306}" type="presParOf" srcId="{31DD1A19-1F3C-422C-9103-DE348494C214}" destId="{5DF91807-3981-45F1-A2BB-9D8DF4D676F1}" srcOrd="0" destOrd="0" presId="urn:microsoft.com/office/officeart/2005/8/layout/radial1"/>
    <dgm:cxn modelId="{E32B36B9-1024-407C-ABF9-DC81D2D6F282}" type="presParOf" srcId="{32BF5934-5C4E-4956-A9C8-39DBE7AC5243}" destId="{1C3BDF69-BD43-41BE-A02B-DD1F2C499D08}" srcOrd="2" destOrd="0" presId="urn:microsoft.com/office/officeart/2005/8/layout/radial1"/>
    <dgm:cxn modelId="{9AF5117E-830E-45CC-A945-68B41806E895}" type="presParOf" srcId="{32BF5934-5C4E-4956-A9C8-39DBE7AC5243}" destId="{BCBE3220-E401-43DB-B7CA-A938BFB5A646}" srcOrd="3" destOrd="0" presId="urn:microsoft.com/office/officeart/2005/8/layout/radial1"/>
    <dgm:cxn modelId="{14A5C4F0-52FC-4931-B841-ECF5E43BE855}" type="presParOf" srcId="{BCBE3220-E401-43DB-B7CA-A938BFB5A646}" destId="{76F1262A-5DBA-46DF-B0B1-E838D13139E7}" srcOrd="0" destOrd="0" presId="urn:microsoft.com/office/officeart/2005/8/layout/radial1"/>
    <dgm:cxn modelId="{8EBD1654-59D4-492B-B5A2-22456D32327C}" type="presParOf" srcId="{32BF5934-5C4E-4956-A9C8-39DBE7AC5243}" destId="{459AD3DA-86AA-4689-BB02-FE7E3F3CAC38}" srcOrd="4" destOrd="0" presId="urn:microsoft.com/office/officeart/2005/8/layout/radial1"/>
    <dgm:cxn modelId="{74BE116E-1FE7-4CB2-BED7-B689D91C2B52}" type="presParOf" srcId="{32BF5934-5C4E-4956-A9C8-39DBE7AC5243}" destId="{BA2C6F3F-975A-4D68-BA82-8777A4C44652}" srcOrd="5" destOrd="0" presId="urn:microsoft.com/office/officeart/2005/8/layout/radial1"/>
    <dgm:cxn modelId="{BD43BFA5-646F-4E91-9B40-40C879242EE1}" type="presParOf" srcId="{BA2C6F3F-975A-4D68-BA82-8777A4C44652}" destId="{8079A701-7D58-4B2B-9F0C-D1829D4935E9}" srcOrd="0" destOrd="0" presId="urn:microsoft.com/office/officeart/2005/8/layout/radial1"/>
    <dgm:cxn modelId="{B539BF8A-72E0-49CE-8529-A4AEBF48023B}" type="presParOf" srcId="{32BF5934-5C4E-4956-A9C8-39DBE7AC5243}" destId="{17038A7C-2D33-4928-A085-D2C679F00695}" srcOrd="6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F8E7138-0690-4D6D-803C-DF181DA827F7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4C3DFDD-42B0-4DB7-8D95-ADF7A3AAA92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 altLang="zh-CN" dirty="0" smtClean="0"/>
            <a:t> </a:t>
          </a:r>
          <a:endParaRPr lang="zh-CN" altLang="en-US" dirty="0"/>
        </a:p>
      </dgm:t>
    </dgm:pt>
    <dgm:pt modelId="{A7325B2E-3AFB-452A-8158-90238383C4F4}" type="parTrans" cxnId="{D5C1C2A7-941D-4F6B-B944-4BE9BA08FECB}">
      <dgm:prSet/>
      <dgm:spPr/>
      <dgm:t>
        <a:bodyPr/>
        <a:lstStyle/>
        <a:p>
          <a:endParaRPr lang="zh-CN" altLang="en-US"/>
        </a:p>
      </dgm:t>
    </dgm:pt>
    <dgm:pt modelId="{50F4772A-F60F-4214-90F9-411458C60B8C}" type="sibTrans" cxnId="{D5C1C2A7-941D-4F6B-B944-4BE9BA08FECB}">
      <dgm:prSet/>
      <dgm:spPr/>
      <dgm:t>
        <a:bodyPr/>
        <a:lstStyle/>
        <a:p>
          <a:endParaRPr lang="zh-CN" altLang="en-US"/>
        </a:p>
      </dgm:t>
    </dgm:pt>
    <dgm:pt modelId="{84394722-B760-4424-B80A-AEDD2993F964}">
      <dgm:prSet phldrT="[Text]"/>
      <dgm:spPr>
        <a:blipFill rotWithShape="0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r>
            <a:rPr lang="en-US" altLang="zh-CN" dirty="0" smtClean="0"/>
            <a:t> </a:t>
          </a:r>
          <a:endParaRPr lang="zh-CN" altLang="en-US" dirty="0"/>
        </a:p>
      </dgm:t>
    </dgm:pt>
    <dgm:pt modelId="{1C7F2AC8-CE86-463E-AA6D-6A0887144AD5}" type="parTrans" cxnId="{AE73A693-4810-4B25-90E8-0DFE00E60060}">
      <dgm:prSet/>
      <dgm:spPr/>
      <dgm:t>
        <a:bodyPr/>
        <a:lstStyle/>
        <a:p>
          <a:endParaRPr lang="zh-CN" altLang="en-US"/>
        </a:p>
      </dgm:t>
    </dgm:pt>
    <dgm:pt modelId="{705A5296-F48F-4FBA-94D8-2AC67AE6A2A8}" type="sibTrans" cxnId="{AE73A693-4810-4B25-90E8-0DFE00E60060}">
      <dgm:prSet/>
      <dgm:spPr/>
      <dgm:t>
        <a:bodyPr/>
        <a:lstStyle/>
        <a:p>
          <a:endParaRPr lang="zh-CN" altLang="en-US"/>
        </a:p>
      </dgm:t>
    </dgm:pt>
    <dgm:pt modelId="{B4A3D55B-0E12-4EBD-99D9-059210789C00}">
      <dgm:prSet phldrT="[Text]"/>
      <dgm:spPr>
        <a:blipFill rotWithShape="0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r>
            <a:rPr lang="en-US" altLang="zh-CN" dirty="0" smtClean="0"/>
            <a:t> </a:t>
          </a:r>
          <a:endParaRPr lang="zh-CN" altLang="en-US" dirty="0"/>
        </a:p>
      </dgm:t>
    </dgm:pt>
    <dgm:pt modelId="{BE75E642-A48A-4F76-AB12-0C4795B2E4B1}" type="parTrans" cxnId="{4884142A-5619-4178-A27F-3A69DEAE6198}">
      <dgm:prSet/>
      <dgm:spPr/>
      <dgm:t>
        <a:bodyPr/>
        <a:lstStyle/>
        <a:p>
          <a:endParaRPr lang="zh-CN" altLang="en-US"/>
        </a:p>
      </dgm:t>
    </dgm:pt>
    <dgm:pt modelId="{B05543D5-A17F-4235-860C-208D4F560CE8}" type="sibTrans" cxnId="{4884142A-5619-4178-A27F-3A69DEAE6198}">
      <dgm:prSet/>
      <dgm:spPr/>
      <dgm:t>
        <a:bodyPr/>
        <a:lstStyle/>
        <a:p>
          <a:endParaRPr lang="zh-CN" altLang="en-US"/>
        </a:p>
      </dgm:t>
    </dgm:pt>
    <dgm:pt modelId="{B633E576-6DCB-4C1A-894B-62C22E8525AF}">
      <dgm:prSet phldrT="[Text]"/>
      <dgm:spPr>
        <a:blipFill rotWithShape="0">
          <a:blip xmlns:r="http://schemas.openxmlformats.org/officeDocument/2006/relationships"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r>
            <a:rPr lang="en-US" altLang="zh-CN" dirty="0" smtClean="0"/>
            <a:t> </a:t>
          </a:r>
          <a:endParaRPr lang="zh-CN" altLang="en-US" dirty="0"/>
        </a:p>
      </dgm:t>
    </dgm:pt>
    <dgm:pt modelId="{0CC40E2C-0FAD-4EF7-9235-748A78E4CB04}" type="parTrans" cxnId="{FCB8C039-C12E-4B51-A022-918B29BF6775}">
      <dgm:prSet/>
      <dgm:spPr/>
      <dgm:t>
        <a:bodyPr/>
        <a:lstStyle/>
        <a:p>
          <a:endParaRPr lang="zh-CN" altLang="en-US"/>
        </a:p>
      </dgm:t>
    </dgm:pt>
    <dgm:pt modelId="{7CBA714D-2A24-4F75-875E-1CC387FF50E7}" type="sibTrans" cxnId="{FCB8C039-C12E-4B51-A022-918B29BF6775}">
      <dgm:prSet/>
      <dgm:spPr/>
      <dgm:t>
        <a:bodyPr/>
        <a:lstStyle/>
        <a:p>
          <a:endParaRPr lang="zh-CN" altLang="en-US"/>
        </a:p>
      </dgm:t>
    </dgm:pt>
    <dgm:pt modelId="{D5E71D42-9343-4BFE-95CB-8BABFBED2B2C}">
      <dgm:prSet phldrT="[Text]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r>
            <a:rPr lang="en-US" altLang="zh-CN" dirty="0" smtClean="0"/>
            <a:t> </a:t>
          </a:r>
          <a:endParaRPr lang="zh-CN" altLang="en-US" dirty="0"/>
        </a:p>
      </dgm:t>
    </dgm:pt>
    <dgm:pt modelId="{D66F1D5B-80AF-41A4-96CF-7580D0817B64}" type="parTrans" cxnId="{0FEE0D16-C484-4341-9EB9-3732FA2F8064}">
      <dgm:prSet/>
      <dgm:spPr/>
      <dgm:t>
        <a:bodyPr/>
        <a:lstStyle/>
        <a:p>
          <a:endParaRPr lang="zh-CN" altLang="en-US"/>
        </a:p>
      </dgm:t>
    </dgm:pt>
    <dgm:pt modelId="{F35F2E06-9154-461D-895E-40FBD22F31E1}" type="sibTrans" cxnId="{0FEE0D16-C484-4341-9EB9-3732FA2F8064}">
      <dgm:prSet/>
      <dgm:spPr/>
      <dgm:t>
        <a:bodyPr/>
        <a:lstStyle/>
        <a:p>
          <a:endParaRPr lang="zh-CN" altLang="en-US"/>
        </a:p>
      </dgm:t>
    </dgm:pt>
    <dgm:pt modelId="{DFDB879C-9B7D-433C-A0EB-B7FBE88694E0}">
      <dgm:prSet/>
      <dgm:spPr>
        <a:blipFill rotWithShape="0">
          <a:blip xmlns:r="http://schemas.openxmlformats.org/officeDocument/2006/relationships"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zh-CN" altLang="en-US" dirty="0"/>
        </a:p>
      </dgm:t>
    </dgm:pt>
    <dgm:pt modelId="{EA0021B3-17A8-4F48-93DD-9D78BBD11074}" type="sibTrans" cxnId="{C1E2F06D-5C61-4AB9-8141-E2672A3E0A35}">
      <dgm:prSet/>
      <dgm:spPr/>
      <dgm:t>
        <a:bodyPr/>
        <a:lstStyle/>
        <a:p>
          <a:endParaRPr lang="zh-CN" altLang="en-US"/>
        </a:p>
      </dgm:t>
    </dgm:pt>
    <dgm:pt modelId="{194E68FD-9562-4987-8ADA-22A2114BAEAB}" type="parTrans" cxnId="{C1E2F06D-5C61-4AB9-8141-E2672A3E0A35}">
      <dgm:prSet/>
      <dgm:spPr/>
      <dgm:t>
        <a:bodyPr/>
        <a:lstStyle/>
        <a:p>
          <a:endParaRPr lang="zh-CN" altLang="en-US"/>
        </a:p>
      </dgm:t>
    </dgm:pt>
    <dgm:pt modelId="{AFAEC969-260A-42B1-93F6-C5F5D225B95D}">
      <dgm:prSet/>
      <dgm:spPr>
        <a:blipFill rotWithShape="0"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8F415459-5180-4A91-84FF-8962338071C3}" type="parTrans" cxnId="{B4C14CB2-5225-4939-83B4-A04062DA20A4}">
      <dgm:prSet/>
      <dgm:spPr/>
      <dgm:t>
        <a:bodyPr/>
        <a:lstStyle/>
        <a:p>
          <a:endParaRPr lang="zh-CN" altLang="en-US"/>
        </a:p>
      </dgm:t>
    </dgm:pt>
    <dgm:pt modelId="{0B4BE8B9-F19A-44AB-9A36-2004F82C11FC}" type="sibTrans" cxnId="{B4C14CB2-5225-4939-83B4-A04062DA20A4}">
      <dgm:prSet/>
      <dgm:spPr/>
      <dgm:t>
        <a:bodyPr/>
        <a:lstStyle/>
        <a:p>
          <a:endParaRPr lang="zh-CN" altLang="en-US"/>
        </a:p>
      </dgm:t>
    </dgm:pt>
    <dgm:pt modelId="{0A3B336F-6825-4E50-A810-67E70D0FE51E}">
      <dgm:prSet/>
      <dgm:spPr>
        <a:blipFill rotWithShape="0">
          <a:blip xmlns:r="http://schemas.openxmlformats.org/officeDocument/2006/relationships" r:embed="rId8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765F7793-08F4-48AC-958E-E6EFC530E947}" type="parTrans" cxnId="{D7058970-1C52-4B3F-AA37-A782DD3E001B}">
      <dgm:prSet/>
      <dgm:spPr/>
      <dgm:t>
        <a:bodyPr/>
        <a:lstStyle/>
        <a:p>
          <a:endParaRPr lang="zh-CN" altLang="en-US"/>
        </a:p>
      </dgm:t>
    </dgm:pt>
    <dgm:pt modelId="{29CC7BBE-1F9C-4AC2-AF99-B255CD8F0B47}" type="sibTrans" cxnId="{D7058970-1C52-4B3F-AA37-A782DD3E001B}">
      <dgm:prSet/>
      <dgm:spPr/>
      <dgm:t>
        <a:bodyPr/>
        <a:lstStyle/>
        <a:p>
          <a:endParaRPr lang="zh-CN" altLang="en-US"/>
        </a:p>
      </dgm:t>
    </dgm:pt>
    <dgm:pt modelId="{6411A591-0C72-48CB-B07E-97AA8AECAB87}" type="pres">
      <dgm:prSet presAssocID="{3F8E7138-0690-4D6D-803C-DF181DA827F7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FECCB58-25D9-4A16-9CBC-6C9D39BE8833}" type="pres">
      <dgm:prSet presAssocID="{64C3DFDD-42B0-4DB7-8D95-ADF7A3AAA926}" presName="centerShape" presStyleLbl="node0" presStyleIdx="0" presStyleCnt="1" custScaleX="172649" custScaleY="160736" custLinFactNeighborX="-343"/>
      <dgm:spPr/>
      <dgm:t>
        <a:bodyPr/>
        <a:lstStyle/>
        <a:p>
          <a:endParaRPr lang="en-US"/>
        </a:p>
      </dgm:t>
    </dgm:pt>
    <dgm:pt modelId="{266B1742-DC85-47B6-8DAB-8E2CBC411A3C}" type="pres">
      <dgm:prSet presAssocID="{DFDB879C-9B7D-433C-A0EB-B7FBE88694E0}" presName="node" presStyleLbl="node1" presStyleIdx="0" presStyleCnt="7" custScaleX="90710" custScaleY="907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D36859-7F95-45B6-980F-0413D4ADEA4A}" type="pres">
      <dgm:prSet presAssocID="{DFDB879C-9B7D-433C-A0EB-B7FBE88694E0}" presName="dummy" presStyleCnt="0"/>
      <dgm:spPr/>
    </dgm:pt>
    <dgm:pt modelId="{11EFCF49-50D6-484F-986E-FDEB399CE7C0}" type="pres">
      <dgm:prSet presAssocID="{EA0021B3-17A8-4F48-93DD-9D78BBD11074}" presName="sibTrans" presStyleLbl="sibTrans2D1" presStyleIdx="0" presStyleCnt="7"/>
      <dgm:spPr/>
      <dgm:t>
        <a:bodyPr/>
        <a:lstStyle/>
        <a:p>
          <a:endParaRPr lang="en-US"/>
        </a:p>
      </dgm:t>
    </dgm:pt>
    <dgm:pt modelId="{EE757127-0060-4158-B058-7376AC96954D}" type="pres">
      <dgm:prSet presAssocID="{84394722-B760-4424-B80A-AEDD2993F964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C20A67D-62D8-4FE6-BD49-02C2A5E5FCDD}" type="pres">
      <dgm:prSet presAssocID="{84394722-B760-4424-B80A-AEDD2993F964}" presName="dummy" presStyleCnt="0"/>
      <dgm:spPr/>
    </dgm:pt>
    <dgm:pt modelId="{87EF5F30-0D05-479E-A400-FD3A5A1946FF}" type="pres">
      <dgm:prSet presAssocID="{705A5296-F48F-4FBA-94D8-2AC67AE6A2A8}" presName="sibTrans" presStyleLbl="sibTrans2D1" presStyleIdx="1" presStyleCnt="7"/>
      <dgm:spPr/>
      <dgm:t>
        <a:bodyPr/>
        <a:lstStyle/>
        <a:p>
          <a:endParaRPr lang="en-US"/>
        </a:p>
      </dgm:t>
    </dgm:pt>
    <dgm:pt modelId="{C3140B31-CCE0-4346-974F-A8A3B09F9846}" type="pres">
      <dgm:prSet presAssocID="{AFAEC969-260A-42B1-93F6-C5F5D225B95D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18B1C0-320D-4163-8E5E-8E68D0E00B00}" type="pres">
      <dgm:prSet presAssocID="{AFAEC969-260A-42B1-93F6-C5F5D225B95D}" presName="dummy" presStyleCnt="0"/>
      <dgm:spPr/>
    </dgm:pt>
    <dgm:pt modelId="{B7B89170-C5EF-44B4-B604-199BA143DA36}" type="pres">
      <dgm:prSet presAssocID="{0B4BE8B9-F19A-44AB-9A36-2004F82C11FC}" presName="sibTrans" presStyleLbl="sibTrans2D1" presStyleIdx="2" presStyleCnt="7"/>
      <dgm:spPr/>
      <dgm:t>
        <a:bodyPr/>
        <a:lstStyle/>
        <a:p>
          <a:endParaRPr lang="en-US"/>
        </a:p>
      </dgm:t>
    </dgm:pt>
    <dgm:pt modelId="{F25F7CE3-77D9-4504-B1C6-FA0A693F676A}" type="pres">
      <dgm:prSet presAssocID="{B4A3D55B-0E12-4EBD-99D9-059210789C00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C3F52F-F950-4A4A-AFB3-962B6AE84908}" type="pres">
      <dgm:prSet presAssocID="{B4A3D55B-0E12-4EBD-99D9-059210789C00}" presName="dummy" presStyleCnt="0"/>
      <dgm:spPr/>
    </dgm:pt>
    <dgm:pt modelId="{BF1FE254-8F23-4008-AB8B-812385A72E40}" type="pres">
      <dgm:prSet presAssocID="{B05543D5-A17F-4235-860C-208D4F560CE8}" presName="sibTrans" presStyleLbl="sibTrans2D1" presStyleIdx="3" presStyleCnt="7"/>
      <dgm:spPr/>
      <dgm:t>
        <a:bodyPr/>
        <a:lstStyle/>
        <a:p>
          <a:endParaRPr lang="en-US"/>
        </a:p>
      </dgm:t>
    </dgm:pt>
    <dgm:pt modelId="{04D23E54-1DF4-4425-9DE8-91C42C4994E1}" type="pres">
      <dgm:prSet presAssocID="{0A3B336F-6825-4E50-A810-67E70D0FE51E}" presName="node" presStyleLbl="node1" presStyleIdx="4" presStyleCnt="7" custScaleX="119308" custScaleY="8707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0667CD-1319-4162-88F1-D37BC6C1CCC0}" type="pres">
      <dgm:prSet presAssocID="{0A3B336F-6825-4E50-A810-67E70D0FE51E}" presName="dummy" presStyleCnt="0"/>
      <dgm:spPr/>
    </dgm:pt>
    <dgm:pt modelId="{FF7594FB-8B66-4364-A4E0-C6724354CE54}" type="pres">
      <dgm:prSet presAssocID="{29CC7BBE-1F9C-4AC2-AF99-B255CD8F0B47}" presName="sibTrans" presStyleLbl="sibTrans2D1" presStyleIdx="4" presStyleCnt="7"/>
      <dgm:spPr/>
      <dgm:t>
        <a:bodyPr/>
        <a:lstStyle/>
        <a:p>
          <a:endParaRPr lang="en-US"/>
        </a:p>
      </dgm:t>
    </dgm:pt>
    <dgm:pt modelId="{81C6658A-7F2D-4D62-B549-2FF40D58C634}" type="pres">
      <dgm:prSet presAssocID="{B633E576-6DCB-4C1A-894B-62C22E8525AF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AB0D6A-E425-4A94-94F2-68AAB2F9099F}" type="pres">
      <dgm:prSet presAssocID="{B633E576-6DCB-4C1A-894B-62C22E8525AF}" presName="dummy" presStyleCnt="0"/>
      <dgm:spPr/>
    </dgm:pt>
    <dgm:pt modelId="{4D39C42B-FEDA-4D8F-8A2C-ECC3F028A2AA}" type="pres">
      <dgm:prSet presAssocID="{7CBA714D-2A24-4F75-875E-1CC387FF50E7}" presName="sibTrans" presStyleLbl="sibTrans2D1" presStyleIdx="5" presStyleCnt="7"/>
      <dgm:spPr/>
      <dgm:t>
        <a:bodyPr/>
        <a:lstStyle/>
        <a:p>
          <a:endParaRPr lang="en-US"/>
        </a:p>
      </dgm:t>
    </dgm:pt>
    <dgm:pt modelId="{33930686-5F42-4AB9-B51C-0235987C178D}" type="pres">
      <dgm:prSet presAssocID="{D5E71D42-9343-4BFE-95CB-8BABFBED2B2C}" presName="node" presStyleLbl="node1" presStyleIdx="6" presStyleCnt="7" custScaleX="77569" custScaleY="775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925A5E-DD55-4301-9B73-C525BCCFBDEF}" type="pres">
      <dgm:prSet presAssocID="{D5E71D42-9343-4BFE-95CB-8BABFBED2B2C}" presName="dummy" presStyleCnt="0"/>
      <dgm:spPr/>
    </dgm:pt>
    <dgm:pt modelId="{08C6EA51-86F9-43E1-9FAB-22E6F1C2ABF8}" type="pres">
      <dgm:prSet presAssocID="{F35F2E06-9154-461D-895E-40FBD22F31E1}" presName="sibTrans" presStyleLbl="sibTrans2D1" presStyleIdx="6" presStyleCnt="7"/>
      <dgm:spPr/>
      <dgm:t>
        <a:bodyPr/>
        <a:lstStyle/>
        <a:p>
          <a:endParaRPr lang="en-US"/>
        </a:p>
      </dgm:t>
    </dgm:pt>
  </dgm:ptLst>
  <dgm:cxnLst>
    <dgm:cxn modelId="{0D89CCFD-507A-4434-9191-095E7B4E7828}" type="presOf" srcId="{B4A3D55B-0E12-4EBD-99D9-059210789C00}" destId="{F25F7CE3-77D9-4504-B1C6-FA0A693F676A}" srcOrd="0" destOrd="0" presId="urn:microsoft.com/office/officeart/2005/8/layout/radial6"/>
    <dgm:cxn modelId="{8CF31344-AF6A-4E3E-B6C3-982419FD3314}" type="presOf" srcId="{7CBA714D-2A24-4F75-875E-1CC387FF50E7}" destId="{4D39C42B-FEDA-4D8F-8A2C-ECC3F028A2AA}" srcOrd="0" destOrd="0" presId="urn:microsoft.com/office/officeart/2005/8/layout/radial6"/>
    <dgm:cxn modelId="{FCB8C039-C12E-4B51-A022-918B29BF6775}" srcId="{64C3DFDD-42B0-4DB7-8D95-ADF7A3AAA926}" destId="{B633E576-6DCB-4C1A-894B-62C22E8525AF}" srcOrd="5" destOrd="0" parTransId="{0CC40E2C-0FAD-4EF7-9235-748A78E4CB04}" sibTransId="{7CBA714D-2A24-4F75-875E-1CC387FF50E7}"/>
    <dgm:cxn modelId="{D9EFD95F-D291-4304-A270-6A08DA02ACA3}" type="presOf" srcId="{F35F2E06-9154-461D-895E-40FBD22F31E1}" destId="{08C6EA51-86F9-43E1-9FAB-22E6F1C2ABF8}" srcOrd="0" destOrd="0" presId="urn:microsoft.com/office/officeart/2005/8/layout/radial6"/>
    <dgm:cxn modelId="{D7058970-1C52-4B3F-AA37-A782DD3E001B}" srcId="{64C3DFDD-42B0-4DB7-8D95-ADF7A3AAA926}" destId="{0A3B336F-6825-4E50-A810-67E70D0FE51E}" srcOrd="4" destOrd="0" parTransId="{765F7793-08F4-48AC-958E-E6EFC530E947}" sibTransId="{29CC7BBE-1F9C-4AC2-AF99-B255CD8F0B47}"/>
    <dgm:cxn modelId="{09F04571-DD77-4DFE-9834-F734616F1ACD}" type="presOf" srcId="{EA0021B3-17A8-4F48-93DD-9D78BBD11074}" destId="{11EFCF49-50D6-484F-986E-FDEB399CE7C0}" srcOrd="0" destOrd="0" presId="urn:microsoft.com/office/officeart/2005/8/layout/radial6"/>
    <dgm:cxn modelId="{60CCCEBF-E769-472A-9488-A9BA53E0395E}" type="presOf" srcId="{D5E71D42-9343-4BFE-95CB-8BABFBED2B2C}" destId="{33930686-5F42-4AB9-B51C-0235987C178D}" srcOrd="0" destOrd="0" presId="urn:microsoft.com/office/officeart/2005/8/layout/radial6"/>
    <dgm:cxn modelId="{ECC59198-74C1-416B-B187-65AA628A6482}" type="presOf" srcId="{64C3DFDD-42B0-4DB7-8D95-ADF7A3AAA926}" destId="{3FECCB58-25D9-4A16-9CBC-6C9D39BE8833}" srcOrd="0" destOrd="0" presId="urn:microsoft.com/office/officeart/2005/8/layout/radial6"/>
    <dgm:cxn modelId="{9FA7C8AC-6BB6-4F67-A80A-0BA45B3B1D0D}" type="presOf" srcId="{84394722-B760-4424-B80A-AEDD2993F964}" destId="{EE757127-0060-4158-B058-7376AC96954D}" srcOrd="0" destOrd="0" presId="urn:microsoft.com/office/officeart/2005/8/layout/radial6"/>
    <dgm:cxn modelId="{472D46BC-D6EA-4B93-BF3A-BA1CBE5B05BE}" type="presOf" srcId="{3F8E7138-0690-4D6D-803C-DF181DA827F7}" destId="{6411A591-0C72-48CB-B07E-97AA8AECAB87}" srcOrd="0" destOrd="0" presId="urn:microsoft.com/office/officeart/2005/8/layout/radial6"/>
    <dgm:cxn modelId="{0FEE0D16-C484-4341-9EB9-3732FA2F8064}" srcId="{64C3DFDD-42B0-4DB7-8D95-ADF7A3AAA926}" destId="{D5E71D42-9343-4BFE-95CB-8BABFBED2B2C}" srcOrd="6" destOrd="0" parTransId="{D66F1D5B-80AF-41A4-96CF-7580D0817B64}" sibTransId="{F35F2E06-9154-461D-895E-40FBD22F31E1}"/>
    <dgm:cxn modelId="{ECCCACD1-AD7C-4EEA-92BF-CB1CC55C8B99}" type="presOf" srcId="{B05543D5-A17F-4235-860C-208D4F560CE8}" destId="{BF1FE254-8F23-4008-AB8B-812385A72E40}" srcOrd="0" destOrd="0" presId="urn:microsoft.com/office/officeart/2005/8/layout/radial6"/>
    <dgm:cxn modelId="{AE73A693-4810-4B25-90E8-0DFE00E60060}" srcId="{64C3DFDD-42B0-4DB7-8D95-ADF7A3AAA926}" destId="{84394722-B760-4424-B80A-AEDD2993F964}" srcOrd="1" destOrd="0" parTransId="{1C7F2AC8-CE86-463E-AA6D-6A0887144AD5}" sibTransId="{705A5296-F48F-4FBA-94D8-2AC67AE6A2A8}"/>
    <dgm:cxn modelId="{F597CD30-E8DC-4DFD-B7A1-575511315758}" type="presOf" srcId="{DFDB879C-9B7D-433C-A0EB-B7FBE88694E0}" destId="{266B1742-DC85-47B6-8DAB-8E2CBC411A3C}" srcOrd="0" destOrd="0" presId="urn:microsoft.com/office/officeart/2005/8/layout/radial6"/>
    <dgm:cxn modelId="{7BAF0FA4-158A-48C9-AEC8-D2A68A52A8B8}" type="presOf" srcId="{705A5296-F48F-4FBA-94D8-2AC67AE6A2A8}" destId="{87EF5F30-0D05-479E-A400-FD3A5A1946FF}" srcOrd="0" destOrd="0" presId="urn:microsoft.com/office/officeart/2005/8/layout/radial6"/>
    <dgm:cxn modelId="{B4C14CB2-5225-4939-83B4-A04062DA20A4}" srcId="{64C3DFDD-42B0-4DB7-8D95-ADF7A3AAA926}" destId="{AFAEC969-260A-42B1-93F6-C5F5D225B95D}" srcOrd="2" destOrd="0" parTransId="{8F415459-5180-4A91-84FF-8962338071C3}" sibTransId="{0B4BE8B9-F19A-44AB-9A36-2004F82C11FC}"/>
    <dgm:cxn modelId="{462BC7D3-F79F-4B8E-8D1C-BFC0D5EF54FA}" type="presOf" srcId="{B633E576-6DCB-4C1A-894B-62C22E8525AF}" destId="{81C6658A-7F2D-4D62-B549-2FF40D58C634}" srcOrd="0" destOrd="0" presId="urn:microsoft.com/office/officeart/2005/8/layout/radial6"/>
    <dgm:cxn modelId="{C1E2F06D-5C61-4AB9-8141-E2672A3E0A35}" srcId="{64C3DFDD-42B0-4DB7-8D95-ADF7A3AAA926}" destId="{DFDB879C-9B7D-433C-A0EB-B7FBE88694E0}" srcOrd="0" destOrd="0" parTransId="{194E68FD-9562-4987-8ADA-22A2114BAEAB}" sibTransId="{EA0021B3-17A8-4F48-93DD-9D78BBD11074}"/>
    <dgm:cxn modelId="{AB992DA6-55F4-49D3-9024-34139D0F805F}" type="presOf" srcId="{29CC7BBE-1F9C-4AC2-AF99-B255CD8F0B47}" destId="{FF7594FB-8B66-4364-A4E0-C6724354CE54}" srcOrd="0" destOrd="0" presId="urn:microsoft.com/office/officeart/2005/8/layout/radial6"/>
    <dgm:cxn modelId="{4884142A-5619-4178-A27F-3A69DEAE6198}" srcId="{64C3DFDD-42B0-4DB7-8D95-ADF7A3AAA926}" destId="{B4A3D55B-0E12-4EBD-99D9-059210789C00}" srcOrd="3" destOrd="0" parTransId="{BE75E642-A48A-4F76-AB12-0C4795B2E4B1}" sibTransId="{B05543D5-A17F-4235-860C-208D4F560CE8}"/>
    <dgm:cxn modelId="{012C3471-1E0F-481E-A27B-C74510CC4C53}" type="presOf" srcId="{0A3B336F-6825-4E50-A810-67E70D0FE51E}" destId="{04D23E54-1DF4-4425-9DE8-91C42C4994E1}" srcOrd="0" destOrd="0" presId="urn:microsoft.com/office/officeart/2005/8/layout/radial6"/>
    <dgm:cxn modelId="{0948681F-91E2-4C04-AAC2-4C9C0320FE60}" type="presOf" srcId="{AFAEC969-260A-42B1-93F6-C5F5D225B95D}" destId="{C3140B31-CCE0-4346-974F-A8A3B09F9846}" srcOrd="0" destOrd="0" presId="urn:microsoft.com/office/officeart/2005/8/layout/radial6"/>
    <dgm:cxn modelId="{556260A2-711A-4E97-9DDE-34089054A8C0}" type="presOf" srcId="{0B4BE8B9-F19A-44AB-9A36-2004F82C11FC}" destId="{B7B89170-C5EF-44B4-B604-199BA143DA36}" srcOrd="0" destOrd="0" presId="urn:microsoft.com/office/officeart/2005/8/layout/radial6"/>
    <dgm:cxn modelId="{D5C1C2A7-941D-4F6B-B944-4BE9BA08FECB}" srcId="{3F8E7138-0690-4D6D-803C-DF181DA827F7}" destId="{64C3DFDD-42B0-4DB7-8D95-ADF7A3AAA926}" srcOrd="0" destOrd="0" parTransId="{A7325B2E-3AFB-452A-8158-90238383C4F4}" sibTransId="{50F4772A-F60F-4214-90F9-411458C60B8C}"/>
    <dgm:cxn modelId="{AF11FE46-4862-4F62-B305-584DEDA95218}" type="presParOf" srcId="{6411A591-0C72-48CB-B07E-97AA8AECAB87}" destId="{3FECCB58-25D9-4A16-9CBC-6C9D39BE8833}" srcOrd="0" destOrd="0" presId="urn:microsoft.com/office/officeart/2005/8/layout/radial6"/>
    <dgm:cxn modelId="{18244A5E-A7D2-4656-BF26-7514BB81DBA4}" type="presParOf" srcId="{6411A591-0C72-48CB-B07E-97AA8AECAB87}" destId="{266B1742-DC85-47B6-8DAB-8E2CBC411A3C}" srcOrd="1" destOrd="0" presId="urn:microsoft.com/office/officeart/2005/8/layout/radial6"/>
    <dgm:cxn modelId="{AE8B83F2-DEB4-4A1F-89C8-101B60D72C82}" type="presParOf" srcId="{6411A591-0C72-48CB-B07E-97AA8AECAB87}" destId="{83D36859-7F95-45B6-980F-0413D4ADEA4A}" srcOrd="2" destOrd="0" presId="urn:microsoft.com/office/officeart/2005/8/layout/radial6"/>
    <dgm:cxn modelId="{37D615B1-FD1C-4F6A-9F18-14F94476B5E4}" type="presParOf" srcId="{6411A591-0C72-48CB-B07E-97AA8AECAB87}" destId="{11EFCF49-50D6-484F-986E-FDEB399CE7C0}" srcOrd="3" destOrd="0" presId="urn:microsoft.com/office/officeart/2005/8/layout/radial6"/>
    <dgm:cxn modelId="{D350E60E-9F53-4598-88B6-C67ECEC148DB}" type="presParOf" srcId="{6411A591-0C72-48CB-B07E-97AA8AECAB87}" destId="{EE757127-0060-4158-B058-7376AC96954D}" srcOrd="4" destOrd="0" presId="urn:microsoft.com/office/officeart/2005/8/layout/radial6"/>
    <dgm:cxn modelId="{EB220890-95F2-496D-B926-D3F5A9406982}" type="presParOf" srcId="{6411A591-0C72-48CB-B07E-97AA8AECAB87}" destId="{CC20A67D-62D8-4FE6-BD49-02C2A5E5FCDD}" srcOrd="5" destOrd="0" presId="urn:microsoft.com/office/officeart/2005/8/layout/radial6"/>
    <dgm:cxn modelId="{F9E5368C-1286-4C57-BBE5-48C37C267684}" type="presParOf" srcId="{6411A591-0C72-48CB-B07E-97AA8AECAB87}" destId="{87EF5F30-0D05-479E-A400-FD3A5A1946FF}" srcOrd="6" destOrd="0" presId="urn:microsoft.com/office/officeart/2005/8/layout/radial6"/>
    <dgm:cxn modelId="{5811719F-534F-4EDB-A4E2-9611981C3DFF}" type="presParOf" srcId="{6411A591-0C72-48CB-B07E-97AA8AECAB87}" destId="{C3140B31-CCE0-4346-974F-A8A3B09F9846}" srcOrd="7" destOrd="0" presId="urn:microsoft.com/office/officeart/2005/8/layout/radial6"/>
    <dgm:cxn modelId="{93F7525D-A9E2-4808-B31F-A1195EF197F9}" type="presParOf" srcId="{6411A591-0C72-48CB-B07E-97AA8AECAB87}" destId="{0918B1C0-320D-4163-8E5E-8E68D0E00B00}" srcOrd="8" destOrd="0" presId="urn:microsoft.com/office/officeart/2005/8/layout/radial6"/>
    <dgm:cxn modelId="{A8E16125-99C1-4B65-B193-E34F822207B0}" type="presParOf" srcId="{6411A591-0C72-48CB-B07E-97AA8AECAB87}" destId="{B7B89170-C5EF-44B4-B604-199BA143DA36}" srcOrd="9" destOrd="0" presId="urn:microsoft.com/office/officeart/2005/8/layout/radial6"/>
    <dgm:cxn modelId="{C71F1151-4E1B-4F98-84FB-0E6E996E5D9E}" type="presParOf" srcId="{6411A591-0C72-48CB-B07E-97AA8AECAB87}" destId="{F25F7CE3-77D9-4504-B1C6-FA0A693F676A}" srcOrd="10" destOrd="0" presId="urn:microsoft.com/office/officeart/2005/8/layout/radial6"/>
    <dgm:cxn modelId="{804ECC0B-4B00-4A46-83CB-C4C0C8DBA036}" type="presParOf" srcId="{6411A591-0C72-48CB-B07E-97AA8AECAB87}" destId="{88C3F52F-F950-4A4A-AFB3-962B6AE84908}" srcOrd="11" destOrd="0" presId="urn:microsoft.com/office/officeart/2005/8/layout/radial6"/>
    <dgm:cxn modelId="{31404073-D289-4B33-9C4A-2F99B9205FBA}" type="presParOf" srcId="{6411A591-0C72-48CB-B07E-97AA8AECAB87}" destId="{BF1FE254-8F23-4008-AB8B-812385A72E40}" srcOrd="12" destOrd="0" presId="urn:microsoft.com/office/officeart/2005/8/layout/radial6"/>
    <dgm:cxn modelId="{1C44DC0A-9B89-491E-8306-008764B5DD4D}" type="presParOf" srcId="{6411A591-0C72-48CB-B07E-97AA8AECAB87}" destId="{04D23E54-1DF4-4425-9DE8-91C42C4994E1}" srcOrd="13" destOrd="0" presId="urn:microsoft.com/office/officeart/2005/8/layout/radial6"/>
    <dgm:cxn modelId="{F1E9A1E6-3162-4886-A623-7E9F37833AA5}" type="presParOf" srcId="{6411A591-0C72-48CB-B07E-97AA8AECAB87}" destId="{880667CD-1319-4162-88F1-D37BC6C1CCC0}" srcOrd="14" destOrd="0" presId="urn:microsoft.com/office/officeart/2005/8/layout/radial6"/>
    <dgm:cxn modelId="{939475C0-7289-4FE0-84A8-8A0D5B56FED4}" type="presParOf" srcId="{6411A591-0C72-48CB-B07E-97AA8AECAB87}" destId="{FF7594FB-8B66-4364-A4E0-C6724354CE54}" srcOrd="15" destOrd="0" presId="urn:microsoft.com/office/officeart/2005/8/layout/radial6"/>
    <dgm:cxn modelId="{462B21A7-2E5C-4B7F-A456-FAEBEDF1D4FB}" type="presParOf" srcId="{6411A591-0C72-48CB-B07E-97AA8AECAB87}" destId="{81C6658A-7F2D-4D62-B549-2FF40D58C634}" srcOrd="16" destOrd="0" presId="urn:microsoft.com/office/officeart/2005/8/layout/radial6"/>
    <dgm:cxn modelId="{F6654406-F3CB-44A5-BED0-B35746124CFF}" type="presParOf" srcId="{6411A591-0C72-48CB-B07E-97AA8AECAB87}" destId="{D9AB0D6A-E425-4A94-94F2-68AAB2F9099F}" srcOrd="17" destOrd="0" presId="urn:microsoft.com/office/officeart/2005/8/layout/radial6"/>
    <dgm:cxn modelId="{E62CF506-D581-4BF3-9AFE-5260B8AC455C}" type="presParOf" srcId="{6411A591-0C72-48CB-B07E-97AA8AECAB87}" destId="{4D39C42B-FEDA-4D8F-8A2C-ECC3F028A2AA}" srcOrd="18" destOrd="0" presId="urn:microsoft.com/office/officeart/2005/8/layout/radial6"/>
    <dgm:cxn modelId="{87BDC9B3-B28E-4A75-896F-52548DF95B71}" type="presParOf" srcId="{6411A591-0C72-48CB-B07E-97AA8AECAB87}" destId="{33930686-5F42-4AB9-B51C-0235987C178D}" srcOrd="19" destOrd="0" presId="urn:microsoft.com/office/officeart/2005/8/layout/radial6"/>
    <dgm:cxn modelId="{74CB41E9-66F2-4F52-978E-3EFA2B38516E}" type="presParOf" srcId="{6411A591-0C72-48CB-B07E-97AA8AECAB87}" destId="{9A925A5E-DD55-4301-9B73-C525BCCFBDEF}" srcOrd="20" destOrd="0" presId="urn:microsoft.com/office/officeart/2005/8/layout/radial6"/>
    <dgm:cxn modelId="{B206F9F2-2EE6-411B-B1A1-30406929E29A}" type="presParOf" srcId="{6411A591-0C72-48CB-B07E-97AA8AECAB87}" destId="{08C6EA51-86F9-43E1-9FAB-22E6F1C2ABF8}" srcOrd="21" destOrd="0" presId="urn:microsoft.com/office/officeart/2005/8/layout/radial6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5DA7FA-800C-40DB-8682-67B448194B6C}">
      <dsp:nvSpPr>
        <dsp:cNvPr id="0" name=""/>
        <dsp:cNvSpPr/>
      </dsp:nvSpPr>
      <dsp:spPr>
        <a:xfrm>
          <a:off x="2869577" y="1210287"/>
          <a:ext cx="1888638" cy="1888638"/>
        </a:xfrm>
        <a:prstGeom prst="ellipse">
          <a:avLst/>
        </a:prstGeom>
        <a:blipFill rotWithShape="0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3146162" y="1486872"/>
        <a:ext cx="1335468" cy="1335468"/>
      </dsp:txXfrm>
    </dsp:sp>
    <dsp:sp modelId="{31DD1A19-1F3C-422C-9103-DE348494C214}">
      <dsp:nvSpPr>
        <dsp:cNvPr id="0" name=""/>
        <dsp:cNvSpPr/>
      </dsp:nvSpPr>
      <dsp:spPr>
        <a:xfrm rot="19924779">
          <a:off x="4581145" y="1424845"/>
          <a:ext cx="1153791" cy="34925"/>
        </a:xfrm>
        <a:custGeom>
          <a:avLst/>
          <a:gdLst/>
          <a:ahLst/>
          <a:cxnLst/>
          <a:rect l="0" t="0" r="0" b="0"/>
          <a:pathLst>
            <a:path>
              <a:moveTo>
                <a:pt x="0" y="17462"/>
              </a:moveTo>
              <a:lnTo>
                <a:pt x="1153791" y="17462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129196" y="1413463"/>
        <a:ext cx="57689" cy="57689"/>
      </dsp:txXfrm>
    </dsp:sp>
    <dsp:sp modelId="{1C3BDF69-BD43-41BE-A02B-DD1F2C499D08}">
      <dsp:nvSpPr>
        <dsp:cNvPr id="0" name=""/>
        <dsp:cNvSpPr/>
      </dsp:nvSpPr>
      <dsp:spPr>
        <a:xfrm>
          <a:off x="5549608" y="-297503"/>
          <a:ext cx="2010803" cy="1999036"/>
        </a:xfrm>
        <a:prstGeom prst="ellipse">
          <a:avLst/>
        </a:prstGeom>
        <a:solidFill>
          <a:srgbClr val="FF99CC"/>
        </a:solidFill>
        <a:ln w="57150">
          <a:solidFill>
            <a:srgbClr val="FFCCFF"/>
          </a:solidFill>
        </a:ln>
        <a:effectLst>
          <a:glow rad="228600">
            <a:srgbClr val="7030A0">
              <a:alpha val="40000"/>
            </a:srgbClr>
          </a:glo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Sensor</a:t>
          </a:r>
          <a:endParaRPr lang="en-US" sz="2400" b="1" kern="1200" dirty="0"/>
        </a:p>
      </dsp:txBody>
      <dsp:txXfrm>
        <a:off x="5844083" y="-4751"/>
        <a:ext cx="1421853" cy="1413532"/>
      </dsp:txXfrm>
    </dsp:sp>
    <dsp:sp modelId="{BCBE3220-E401-43DB-B7CA-A938BFB5A646}">
      <dsp:nvSpPr>
        <dsp:cNvPr id="0" name=""/>
        <dsp:cNvSpPr/>
      </dsp:nvSpPr>
      <dsp:spPr>
        <a:xfrm rot="10780866">
          <a:off x="2213264" y="2144227"/>
          <a:ext cx="656332" cy="34925"/>
        </a:xfrm>
        <a:custGeom>
          <a:avLst/>
          <a:gdLst/>
          <a:ahLst/>
          <a:cxnLst/>
          <a:rect l="0" t="0" r="0" b="0"/>
          <a:pathLst>
            <a:path>
              <a:moveTo>
                <a:pt x="0" y="17462"/>
              </a:moveTo>
              <a:lnTo>
                <a:pt x="656332" y="17462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2525022" y="2145281"/>
        <a:ext cx="32816" cy="32816"/>
      </dsp:txXfrm>
    </dsp:sp>
    <dsp:sp modelId="{459AD3DA-86AA-4689-BB02-FE7E3F3CAC38}">
      <dsp:nvSpPr>
        <dsp:cNvPr id="0" name=""/>
        <dsp:cNvSpPr/>
      </dsp:nvSpPr>
      <dsp:spPr>
        <a:xfrm>
          <a:off x="18720" y="1072340"/>
          <a:ext cx="2194565" cy="2194565"/>
        </a:xfrm>
        <a:prstGeom prst="ellipse">
          <a:avLst/>
        </a:prstGeom>
        <a:solidFill>
          <a:srgbClr val="00B050"/>
        </a:solidFill>
        <a:ln w="57150">
          <a:solidFill>
            <a:schemeClr val="accent1">
              <a:lumMod val="40000"/>
              <a:lumOff val="60000"/>
            </a:schemeClr>
          </a:solidFill>
        </a:ln>
        <a:effectLst>
          <a:glow rad="203200">
            <a:srgbClr val="007A85">
              <a:alpha val="60000"/>
            </a:srgbClr>
          </a:glo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Control Program</a:t>
          </a:r>
          <a:endParaRPr lang="en-US" sz="2400" b="1" kern="1200" dirty="0"/>
        </a:p>
      </dsp:txBody>
      <dsp:txXfrm>
        <a:off x="340107" y="1393727"/>
        <a:ext cx="1551791" cy="1551791"/>
      </dsp:txXfrm>
    </dsp:sp>
    <dsp:sp modelId="{BA2C6F3F-975A-4D68-BA82-8777A4C44652}">
      <dsp:nvSpPr>
        <dsp:cNvPr id="0" name=""/>
        <dsp:cNvSpPr/>
      </dsp:nvSpPr>
      <dsp:spPr>
        <a:xfrm rot="1678204">
          <a:off x="4587306" y="2823387"/>
          <a:ext cx="1037704" cy="34925"/>
        </a:xfrm>
        <a:custGeom>
          <a:avLst/>
          <a:gdLst/>
          <a:ahLst/>
          <a:cxnLst/>
          <a:rect l="0" t="0" r="0" b="0"/>
          <a:pathLst>
            <a:path>
              <a:moveTo>
                <a:pt x="0" y="17462"/>
              </a:moveTo>
              <a:lnTo>
                <a:pt x="1037704" y="17462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080216" y="2814907"/>
        <a:ext cx="51885" cy="51885"/>
      </dsp:txXfrm>
    </dsp:sp>
    <dsp:sp modelId="{17038A7C-2D33-4928-A085-D2C679F00695}">
      <dsp:nvSpPr>
        <dsp:cNvPr id="0" name=""/>
        <dsp:cNvSpPr/>
      </dsp:nvSpPr>
      <dsp:spPr>
        <a:xfrm>
          <a:off x="5443465" y="2534418"/>
          <a:ext cx="2070769" cy="2070769"/>
        </a:xfrm>
        <a:prstGeom prst="ellipse">
          <a:avLst/>
        </a:prstGeom>
        <a:solidFill>
          <a:schemeClr val="bg2"/>
        </a:solidFill>
        <a:ln w="57150">
          <a:solidFill>
            <a:schemeClr val="accent6">
              <a:lumMod val="25000"/>
              <a:lumOff val="75000"/>
            </a:schemeClr>
          </a:solidFill>
        </a:ln>
        <a:effectLst>
          <a:glow rad="139700">
            <a:schemeClr val="accent6">
              <a:lumMod val="90000"/>
              <a:lumOff val="10000"/>
              <a:alpha val="40000"/>
            </a:schemeClr>
          </a:glo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Effector</a:t>
          </a:r>
          <a:endParaRPr lang="en-US" sz="2400" b="1" kern="1200" dirty="0"/>
        </a:p>
      </dsp:txBody>
      <dsp:txXfrm>
        <a:off x="5746722" y="2837675"/>
        <a:ext cx="1464255" cy="14642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C6EA51-86F9-43E1-9FAB-22E6F1C2ABF8}">
      <dsp:nvSpPr>
        <dsp:cNvPr id="0" name=""/>
        <dsp:cNvSpPr/>
      </dsp:nvSpPr>
      <dsp:spPr>
        <a:xfrm>
          <a:off x="412096" y="585659"/>
          <a:ext cx="3640301" cy="3640301"/>
        </a:xfrm>
        <a:prstGeom prst="blockArc">
          <a:avLst>
            <a:gd name="adj1" fmla="val 13114286"/>
            <a:gd name="adj2" fmla="val 16200000"/>
            <a:gd name="adj3" fmla="val 388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39C42B-FEDA-4D8F-8A2C-ECC3F028A2AA}">
      <dsp:nvSpPr>
        <dsp:cNvPr id="0" name=""/>
        <dsp:cNvSpPr/>
      </dsp:nvSpPr>
      <dsp:spPr>
        <a:xfrm>
          <a:off x="412096" y="585659"/>
          <a:ext cx="3640301" cy="3640301"/>
        </a:xfrm>
        <a:prstGeom prst="blockArc">
          <a:avLst>
            <a:gd name="adj1" fmla="val 10028571"/>
            <a:gd name="adj2" fmla="val 13114286"/>
            <a:gd name="adj3" fmla="val 388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7594FB-8B66-4364-A4E0-C6724354CE54}">
      <dsp:nvSpPr>
        <dsp:cNvPr id="0" name=""/>
        <dsp:cNvSpPr/>
      </dsp:nvSpPr>
      <dsp:spPr>
        <a:xfrm>
          <a:off x="412096" y="585659"/>
          <a:ext cx="3640301" cy="3640301"/>
        </a:xfrm>
        <a:prstGeom prst="blockArc">
          <a:avLst>
            <a:gd name="adj1" fmla="val 6942857"/>
            <a:gd name="adj2" fmla="val 10028571"/>
            <a:gd name="adj3" fmla="val 388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1FE254-8F23-4008-AB8B-812385A72E40}">
      <dsp:nvSpPr>
        <dsp:cNvPr id="0" name=""/>
        <dsp:cNvSpPr/>
      </dsp:nvSpPr>
      <dsp:spPr>
        <a:xfrm>
          <a:off x="412096" y="585659"/>
          <a:ext cx="3640301" cy="3640301"/>
        </a:xfrm>
        <a:prstGeom prst="blockArc">
          <a:avLst>
            <a:gd name="adj1" fmla="val 3857143"/>
            <a:gd name="adj2" fmla="val 6942857"/>
            <a:gd name="adj3" fmla="val 388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B89170-C5EF-44B4-B604-199BA143DA36}">
      <dsp:nvSpPr>
        <dsp:cNvPr id="0" name=""/>
        <dsp:cNvSpPr/>
      </dsp:nvSpPr>
      <dsp:spPr>
        <a:xfrm>
          <a:off x="412096" y="585659"/>
          <a:ext cx="3640301" cy="3640301"/>
        </a:xfrm>
        <a:prstGeom prst="blockArc">
          <a:avLst>
            <a:gd name="adj1" fmla="val 771429"/>
            <a:gd name="adj2" fmla="val 3857143"/>
            <a:gd name="adj3" fmla="val 388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EF5F30-0D05-479E-A400-FD3A5A1946FF}">
      <dsp:nvSpPr>
        <dsp:cNvPr id="0" name=""/>
        <dsp:cNvSpPr/>
      </dsp:nvSpPr>
      <dsp:spPr>
        <a:xfrm>
          <a:off x="412096" y="585659"/>
          <a:ext cx="3640301" cy="3640301"/>
        </a:xfrm>
        <a:prstGeom prst="blockArc">
          <a:avLst>
            <a:gd name="adj1" fmla="val 19285714"/>
            <a:gd name="adj2" fmla="val 771429"/>
            <a:gd name="adj3" fmla="val 388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EFCF49-50D6-484F-986E-FDEB399CE7C0}">
      <dsp:nvSpPr>
        <dsp:cNvPr id="0" name=""/>
        <dsp:cNvSpPr/>
      </dsp:nvSpPr>
      <dsp:spPr>
        <a:xfrm>
          <a:off x="412096" y="585659"/>
          <a:ext cx="3640301" cy="3640301"/>
        </a:xfrm>
        <a:prstGeom prst="blockArc">
          <a:avLst>
            <a:gd name="adj1" fmla="val 16200000"/>
            <a:gd name="adj2" fmla="val 19285714"/>
            <a:gd name="adj3" fmla="val 388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ECCB58-25D9-4A16-9CBC-6C9D39BE8833}">
      <dsp:nvSpPr>
        <dsp:cNvPr id="0" name=""/>
        <dsp:cNvSpPr/>
      </dsp:nvSpPr>
      <dsp:spPr>
        <a:xfrm>
          <a:off x="1008116" y="1277544"/>
          <a:ext cx="2423775" cy="2256531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6500" kern="1200" dirty="0" smtClean="0"/>
            <a:t> </a:t>
          </a:r>
          <a:endParaRPr lang="zh-CN" altLang="en-US" sz="6500" kern="1200" dirty="0"/>
        </a:p>
      </dsp:txBody>
      <dsp:txXfrm>
        <a:off x="1363070" y="1608005"/>
        <a:ext cx="1713867" cy="1595609"/>
      </dsp:txXfrm>
    </dsp:sp>
    <dsp:sp modelId="{266B1742-DC85-47B6-8DAB-8E2CBC411A3C}">
      <dsp:nvSpPr>
        <dsp:cNvPr id="0" name=""/>
        <dsp:cNvSpPr/>
      </dsp:nvSpPr>
      <dsp:spPr>
        <a:xfrm>
          <a:off x="1786538" y="175328"/>
          <a:ext cx="891418" cy="891418"/>
        </a:xfrm>
        <a:prstGeom prst="ellipse">
          <a:avLst/>
        </a:prstGeom>
        <a:blipFill rotWithShape="0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200" kern="1200" dirty="0"/>
        </a:p>
      </dsp:txBody>
      <dsp:txXfrm>
        <a:off x="1917083" y="305873"/>
        <a:ext cx="630328" cy="630328"/>
      </dsp:txXfrm>
    </dsp:sp>
    <dsp:sp modelId="{EE757127-0060-4158-B058-7376AC96954D}">
      <dsp:nvSpPr>
        <dsp:cNvPr id="0" name=""/>
        <dsp:cNvSpPr/>
      </dsp:nvSpPr>
      <dsp:spPr>
        <a:xfrm>
          <a:off x="3136283" y="801666"/>
          <a:ext cx="982712" cy="982712"/>
        </a:xfrm>
        <a:prstGeom prst="ellipse">
          <a:avLst/>
        </a:prstGeom>
        <a:blipFill rotWithShape="0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/>
            <a:t> </a:t>
          </a:r>
          <a:endParaRPr lang="zh-CN" altLang="en-US" sz="3200" kern="1200" dirty="0"/>
        </a:p>
      </dsp:txBody>
      <dsp:txXfrm>
        <a:off x="3280198" y="945581"/>
        <a:ext cx="694882" cy="694882"/>
      </dsp:txXfrm>
    </dsp:sp>
    <dsp:sp modelId="{C3140B31-CCE0-4346-974F-A8A3B09F9846}">
      <dsp:nvSpPr>
        <dsp:cNvPr id="0" name=""/>
        <dsp:cNvSpPr/>
      </dsp:nvSpPr>
      <dsp:spPr>
        <a:xfrm>
          <a:off x="3480916" y="2311603"/>
          <a:ext cx="982712" cy="982712"/>
        </a:xfrm>
        <a:prstGeom prst="ellipse">
          <a:avLst/>
        </a:prstGeom>
        <a:blipFill rotWithShape="0">
          <a:blip xmlns:r="http://schemas.openxmlformats.org/officeDocument/2006/relationships"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200" kern="1200"/>
        </a:p>
      </dsp:txBody>
      <dsp:txXfrm>
        <a:off x="3624831" y="2455518"/>
        <a:ext cx="694882" cy="694882"/>
      </dsp:txXfrm>
    </dsp:sp>
    <dsp:sp modelId="{F25F7CE3-77D9-4504-B1C6-FA0A693F676A}">
      <dsp:nvSpPr>
        <dsp:cNvPr id="0" name=""/>
        <dsp:cNvSpPr/>
      </dsp:nvSpPr>
      <dsp:spPr>
        <a:xfrm>
          <a:off x="2515275" y="3522479"/>
          <a:ext cx="982712" cy="982712"/>
        </a:xfrm>
        <a:prstGeom prst="ellipse">
          <a:avLst/>
        </a:prstGeom>
        <a:blipFill rotWithShape="0"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/>
            <a:t> </a:t>
          </a:r>
          <a:endParaRPr lang="zh-CN" altLang="en-US" sz="3200" kern="1200" dirty="0"/>
        </a:p>
      </dsp:txBody>
      <dsp:txXfrm>
        <a:off x="2659190" y="3666394"/>
        <a:ext cx="694882" cy="694882"/>
      </dsp:txXfrm>
    </dsp:sp>
    <dsp:sp modelId="{04D23E54-1DF4-4425-9DE8-91C42C4994E1}">
      <dsp:nvSpPr>
        <dsp:cNvPr id="0" name=""/>
        <dsp:cNvSpPr/>
      </dsp:nvSpPr>
      <dsp:spPr>
        <a:xfrm>
          <a:off x="871636" y="3585972"/>
          <a:ext cx="1172454" cy="855726"/>
        </a:xfrm>
        <a:prstGeom prst="ellipse">
          <a:avLst/>
        </a:prstGeom>
        <a:blipFill rotWithShape="0">
          <a:blip xmlns:r="http://schemas.openxmlformats.org/officeDocument/2006/relationships" r:embed="rId6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200" kern="1200"/>
        </a:p>
      </dsp:txBody>
      <dsp:txXfrm>
        <a:off x="1043338" y="3711290"/>
        <a:ext cx="829050" cy="605090"/>
      </dsp:txXfrm>
    </dsp:sp>
    <dsp:sp modelId="{81C6658A-7F2D-4D62-B549-2FF40D58C634}">
      <dsp:nvSpPr>
        <dsp:cNvPr id="0" name=""/>
        <dsp:cNvSpPr/>
      </dsp:nvSpPr>
      <dsp:spPr>
        <a:xfrm>
          <a:off x="866" y="2311603"/>
          <a:ext cx="982712" cy="982712"/>
        </a:xfrm>
        <a:prstGeom prst="ellipse">
          <a:avLst/>
        </a:prstGeom>
        <a:blipFill rotWithShape="0"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/>
            <a:t> </a:t>
          </a:r>
          <a:endParaRPr lang="zh-CN" altLang="en-US" sz="3200" kern="1200" dirty="0"/>
        </a:p>
      </dsp:txBody>
      <dsp:txXfrm>
        <a:off x="144781" y="2455518"/>
        <a:ext cx="694882" cy="694882"/>
      </dsp:txXfrm>
    </dsp:sp>
    <dsp:sp modelId="{33930686-5F42-4AB9-B51C-0235987C178D}">
      <dsp:nvSpPr>
        <dsp:cNvPr id="0" name=""/>
        <dsp:cNvSpPr/>
      </dsp:nvSpPr>
      <dsp:spPr>
        <a:xfrm>
          <a:off x="455715" y="911882"/>
          <a:ext cx="762279" cy="762279"/>
        </a:xfrm>
        <a:prstGeom prst="ellipse">
          <a:avLst/>
        </a:prstGeom>
        <a:blipFill rotWithShape="0">
          <a:blip xmlns:r="http://schemas.openxmlformats.org/officeDocument/2006/relationships" r:embed="rId8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/>
            <a:t> </a:t>
          </a:r>
          <a:endParaRPr lang="zh-CN" altLang="en-US" sz="3200" kern="1200" dirty="0"/>
        </a:p>
      </dsp:txBody>
      <dsp:txXfrm>
        <a:off x="567348" y="1023515"/>
        <a:ext cx="539013" cy="5390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33903135-A052-41C4-A96E-29360B6FF772}" type="datetime1">
              <a:rPr lang="en-US" altLang="en-US"/>
              <a:pPr>
                <a:defRPr/>
              </a:pPr>
              <a:t>08-Jan-14</a:t>
            </a:fld>
            <a:endParaRPr lang="en-US" altLang="en-US"/>
          </a:p>
        </p:txBody>
      </p:sp>
      <p:sp>
        <p:nvSpPr>
          <p:cNvPr id="1116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2925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116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32925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8E401A79-EC71-4913-A9FB-8B76C22B377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1561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99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4400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8050"/>
            <a:ext cx="4981575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451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34513"/>
            <a:ext cx="2944812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871AC164-3F16-4EA8-B03B-072A47F83C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72220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MS PGothic" pitchFamily="34" charset="-128"/>
        <a:cs typeface="MS PGothic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MS PGothic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MS PGothic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MS PGothic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MS PGothic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 initial standing pose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behavior|StandHead</a:t>
            </a:r>
            <a:r>
              <a:rPr lang="en-US" dirty="0" smtClean="0"/>
              <a:t>}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=3000\</a:t>
            </a:r>
          </a:p>
          <a:p>
            <a:endParaRPr lang="en-US" dirty="0" smtClean="0"/>
          </a:p>
          <a:p>
            <a:r>
              <a:rPr lang="en-US" dirty="0" smtClean="0"/>
              <a:t># Slide 1.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behavior|HelloEverybody</a:t>
            </a:r>
            <a:r>
              <a:rPr lang="en-US" dirty="0" smtClean="0"/>
              <a:t>}</a:t>
            </a:r>
          </a:p>
          <a:p>
            <a:r>
              <a:rPr lang="en-US" dirty="0" smtClean="0"/>
              <a:t>Welcome everyone! \</a:t>
            </a:r>
            <a:r>
              <a:rPr lang="en-US" dirty="0" err="1" smtClean="0"/>
              <a:t>pau</a:t>
            </a:r>
            <a:r>
              <a:rPr lang="en-US" dirty="0" smtClean="0"/>
              <a:t>=500\ Good afternoon!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=200\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behavior|Intro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My name is </a:t>
            </a:r>
            <a:r>
              <a:rPr lang="en-US" dirty="0" err="1" smtClean="0"/>
              <a:t>Robo</a:t>
            </a:r>
            <a:r>
              <a:rPr lang="en-US" dirty="0" smtClean="0"/>
              <a:t> Tutor. \</a:t>
            </a:r>
            <a:r>
              <a:rPr lang="en-US" dirty="0" err="1" smtClean="0"/>
              <a:t>pau</a:t>
            </a:r>
            <a:r>
              <a:rPr lang="en-US" dirty="0" smtClean="0"/>
              <a:t>=300\ Today I will be giving a lecture to you.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behavior|HandOverLeft</a:t>
            </a:r>
            <a:r>
              <a:rPr lang="en-US" dirty="0" smtClean="0"/>
              <a:t>}</a:t>
            </a:r>
          </a:p>
          <a:p>
            <a:r>
              <a:rPr lang="en-US" dirty="0" smtClean="0"/>
              <a:t>In this lecture I will present an introduction to robotics. 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behavior|MeAndYouLeft</a:t>
            </a:r>
            <a:r>
              <a:rPr lang="en-US" dirty="0" smtClean="0"/>
              <a:t>}</a:t>
            </a:r>
          </a:p>
          <a:p>
            <a:r>
              <a:rPr lang="en-US" dirty="0" smtClean="0"/>
              <a:t>{behavior|LegRandomMove-500-0.8-500}</a:t>
            </a:r>
          </a:p>
          <a:p>
            <a:r>
              <a:rPr lang="en-US" dirty="0" smtClean="0"/>
              <a:t>I will mostly be explaining to you about myself, \</a:t>
            </a:r>
            <a:r>
              <a:rPr lang="en-US" dirty="0" err="1" smtClean="0"/>
              <a:t>pau</a:t>
            </a:r>
            <a:r>
              <a:rPr lang="en-US" dirty="0" smtClean="0"/>
              <a:t>=300\and my fellow NAO robots.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behavior|SpreadBoth</a:t>
            </a:r>
            <a:r>
              <a:rPr lang="en-US" dirty="0" smtClean="0"/>
              <a:t>}</a:t>
            </a:r>
          </a:p>
          <a:p>
            <a:r>
              <a:rPr lang="en-US" dirty="0" smtClean="0"/>
              <a:t>The goal is to give you a general overview about how we work.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1AC164-3F16-4EA8-B03B-072A47F83CB3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587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# slide 10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behavior|Twinkle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{slide}\</a:t>
            </a:r>
            <a:r>
              <a:rPr lang="en-US" altLang="en-US" dirty="0" err="1" smtClean="0"/>
              <a:t>pau</a:t>
            </a:r>
            <a:r>
              <a:rPr lang="en-US" altLang="en-US" dirty="0" smtClean="0"/>
              <a:t>=1000\ 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behavior|HandOverLeft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behavior|LegRandomMove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There are two main methods for controlling me.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behavior|State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One approach is to add a module on my Linux system, which then can be executed after I boot up.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behavior|RotatingCapisce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behavior|LegRandomMove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The other approach is probably more convenient for developers. That is to control me from a remote computer through Wi Fi or cables. 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behavior|You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As you may know, a typical desktop or laptop computer 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behavior|Weigh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behavior|LegRandomMove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has more computation power, than I have on board. Therefore, the execution of a complex algorithm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behavior|Propose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{behavior|LegRandomMove-500-0.8-500}</a:t>
            </a:r>
          </a:p>
          <a:p>
            <a:r>
              <a:rPr lang="en-US" altLang="en-US" dirty="0" smtClean="0"/>
              <a:t>may take significantly more time on me, than on a separate computer. However, you also need to consider that transmitting data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behavior|FromAToB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from me to a computer also costs time. </a:t>
            </a:r>
          </a:p>
          <a:p>
            <a:r>
              <a:rPr lang="en-US" altLang="en-US" dirty="0" smtClean="0"/>
              <a:t>{behavior|LegRandomMove-500-0.8-500}</a:t>
            </a:r>
          </a:p>
          <a:p>
            <a:r>
              <a:rPr lang="en-US" altLang="en-US" dirty="0" smtClean="0"/>
              <a:t>For example, images may cost hundreds of milliseconds before they are transferred to the computer.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behavior|LegRandomMove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Thus, you will always need to make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behavior|Weigh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a trade off between running a module on me, or on a computer.</a:t>
            </a:r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8142F18-9523-4620-A7C1-67A7F41260CF}" type="slidenum">
              <a:rPr lang="en-US" altLang="en-US" smtClean="0">
                <a:latin typeface="Arial" charset="0"/>
              </a:rPr>
              <a:pPr>
                <a:spcBef>
                  <a:spcPct val="0"/>
                </a:spcBef>
              </a:pPr>
              <a:t>10</a:t>
            </a:fld>
            <a:endParaRPr lang="en-US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 slide 11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behavior|Twinkle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{slide}\</a:t>
            </a:r>
            <a:r>
              <a:rPr lang="en-US" dirty="0" err="1" smtClean="0"/>
              <a:t>pau</a:t>
            </a:r>
            <a:r>
              <a:rPr lang="en-US" dirty="0" smtClean="0"/>
              <a:t>=1000\ </a:t>
            </a:r>
          </a:p>
          <a:p>
            <a:endParaRPr lang="en-US" dirty="0" smtClean="0"/>
          </a:p>
          <a:p>
            <a:r>
              <a:rPr lang="en-US" dirty="0" smtClean="0"/>
              <a:t># all 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behavior|PushAsideBoth</a:t>
            </a:r>
            <a:r>
              <a:rPr lang="en-US" dirty="0" smtClean="0"/>
              <a:t>}</a:t>
            </a:r>
          </a:p>
          <a:p>
            <a:r>
              <a:rPr lang="en-US" dirty="0" smtClean="0"/>
              <a:t>All robots need some type of sensors to observe the world around them.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=200\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behavior|OneTheOther</a:t>
            </a:r>
            <a:r>
              <a:rPr lang="en-US" dirty="0" smtClean="0"/>
              <a:t>}</a:t>
            </a:r>
          </a:p>
          <a:p>
            <a:r>
              <a:rPr lang="en-US" dirty="0" smtClean="0"/>
              <a:t>Some robots need more sensors than others.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=200\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For example, the assembly robot of several slides ago, barely needs any sensors at all.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behavior|SpreadLeft</a:t>
            </a:r>
            <a:r>
              <a:rPr lang="en-US" dirty="0" smtClean="0"/>
              <a:t>}</a:t>
            </a:r>
          </a:p>
          <a:p>
            <a:r>
              <a:rPr lang="en-US" dirty="0" smtClean="0"/>
              <a:t>Humans however, already have more than 700 sensors.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behavior|Tiny</a:t>
            </a:r>
            <a:r>
              <a:rPr lang="en-US" dirty="0" smtClean="0"/>
              <a:t>} </a:t>
            </a:r>
          </a:p>
          <a:p>
            <a:r>
              <a:rPr lang="en-US" dirty="0" smtClean="0"/>
              <a:t>in one square inch of skin.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=500\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behavior|PressDown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It also depends on the task. A robotic vehicle that has to navigate in a complex environment needs many sensors, as you can see on the right of the slide.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1AC164-3F16-4EA8-B03B-072A47F83CB3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1827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 slide 12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behavior|Twinkle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{slide}\</a:t>
            </a:r>
            <a:r>
              <a:rPr lang="en-US" dirty="0" err="1" smtClean="0"/>
              <a:t>pau</a:t>
            </a:r>
            <a:r>
              <a:rPr lang="en-US" dirty="0" smtClean="0"/>
              <a:t>=1000\ 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behavior|YouAndMe</a:t>
            </a:r>
            <a:r>
              <a:rPr lang="en-US" dirty="0" smtClean="0"/>
              <a:t>}</a:t>
            </a:r>
          </a:p>
          <a:p>
            <a:r>
              <a:rPr lang="en-US" dirty="0" smtClean="0"/>
              <a:t>On the slide you can see what kind of sensors I have myself. I have 98 sensors in total.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Most of these sensors I need to function properly.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behavior|No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Do not look down upon the tiny resistors. For example, I have 27 tiny resistors that I use for detecting,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behavior|OneTheOther</a:t>
            </a:r>
            <a:r>
              <a:rPr lang="en-US" dirty="0" smtClean="0"/>
              <a:t>}</a:t>
            </a:r>
          </a:p>
          <a:p>
            <a:r>
              <a:rPr lang="en-US" dirty="0" smtClean="0"/>
              <a:t>both the current to the motors, and the battery. These current values 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behavior|Capisce</a:t>
            </a:r>
            <a:r>
              <a:rPr lang="en-US" dirty="0" smtClean="0"/>
              <a:t>}</a:t>
            </a:r>
          </a:p>
          <a:p>
            <a:r>
              <a:rPr lang="en-US" dirty="0" smtClean="0"/>
              <a:t>are also used to, estimate the temperature of my joints and battery.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behavior|You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Now, I will introduce the more complex ones, in more details to you.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1AC164-3F16-4EA8-B03B-072A47F83CB3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7349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# slide 13 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behavior|Twinkle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{slide}\</a:t>
            </a:r>
            <a:r>
              <a:rPr lang="en-US" altLang="en-US" dirty="0" err="1" smtClean="0"/>
              <a:t>pau</a:t>
            </a:r>
            <a:r>
              <a:rPr lang="en-US" altLang="en-US" dirty="0" smtClean="0"/>
              <a:t>=1000\ 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# joints position sensor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behavior|ShowBiceps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The position sensors are the most frequently used sensors inside my body. 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behavior|RotatingCapisce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They are used to detect the angles of the joint rotation.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behavior|LegRandomMove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The sensor detects the angular position of the permanent magnet.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behavior|PointUpRight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behavior|LegRandomMove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The top right picture illustrates a wheel, with two equally spaced magnets. The voltage from the sensor, will peak twice for each revolution.</a:t>
            </a:r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790450F-5702-4C8E-BC23-BDFA988DF3E7}" type="slidenum">
              <a:rPr lang="en-US" altLang="en-US" smtClean="0">
                <a:latin typeface="Arial" charset="0"/>
              </a:rPr>
              <a:pPr>
                <a:spcBef>
                  <a:spcPct val="0"/>
                </a:spcBef>
              </a:pPr>
              <a:t>13</a:t>
            </a:fld>
            <a:endParaRPr lang="en-US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# slide 14 pressure sensor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behavior|Twinkle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{slide}\</a:t>
            </a:r>
            <a:r>
              <a:rPr lang="en-US" altLang="en-US" dirty="0" err="1" smtClean="0"/>
              <a:t>pau</a:t>
            </a:r>
            <a:r>
              <a:rPr lang="en-US" altLang="en-US" dirty="0" smtClean="0"/>
              <a:t>=1000\ 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behavior|LegRandomMove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behavior|State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The force sensor utilizes a material, whose resistance changes, when a force or pressure is applied. I need them to check 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behavior|PushAside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whether my feet are positioned correctly. They can be used to determine 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behavior|Balance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whether I am balanced when I move my legs, and whether I am falling down. This information is also used 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behavior|Walk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behavior|SpreadLeft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during the walk. At least one foot must maintain contact with the ground, otherwise I will stop walking.</a:t>
            </a:r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675C388-39B6-4528-B7DC-1D3D48E39FFA}" type="slidenum">
              <a:rPr lang="en-US" altLang="en-US" smtClean="0">
                <a:latin typeface="Arial" charset="0"/>
              </a:rPr>
              <a:pPr>
                <a:spcBef>
                  <a:spcPct val="0"/>
                </a:spcBef>
              </a:pPr>
              <a:t>14</a:t>
            </a:fld>
            <a:endParaRPr lang="en-US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 slide 15 tactile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behavior|Twinkle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{slide}\</a:t>
            </a:r>
            <a:r>
              <a:rPr lang="en-US" dirty="0" err="1" smtClean="0"/>
              <a:t>pau</a:t>
            </a:r>
            <a:r>
              <a:rPr lang="en-US" dirty="0" smtClean="0"/>
              <a:t>=1000\ </a:t>
            </a:r>
          </a:p>
          <a:p>
            <a:endParaRPr lang="en-US" dirty="0" smtClean="0"/>
          </a:p>
          <a:p>
            <a:r>
              <a:rPr lang="en-US" dirty="0" smtClean="0"/>
              <a:t># tactile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behavior|ShowMicLeft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There are tactile sensors on my head and hands, to detect if someone is touching me.</a:t>
            </a:r>
          </a:p>
          <a:p>
            <a:r>
              <a:rPr lang="en-US" dirty="0" smtClean="0"/>
              <a:t>The bumpers on the front of my feet act as collision sensors, to check if I bumped into something.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behavior|tactileinteraction</a:t>
            </a:r>
            <a:r>
              <a:rPr lang="en-US" dirty="0" smtClean="0"/>
              <a:t>}</a:t>
            </a:r>
          </a:p>
          <a:p>
            <a:r>
              <a:rPr lang="en-US" dirty="0" smtClean="0"/>
              <a:t>Hi, Koen. Could you check whether the tactile sensors on my head are working?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=10000\</a:t>
            </a:r>
          </a:p>
          <a:p>
            <a:endParaRPr lang="en-US" dirty="0" smtClean="0"/>
          </a:p>
          <a:p>
            <a:r>
              <a:rPr lang="en-US" dirty="0" smtClean="0"/>
              <a:t>The sensors are working well! He just hurt my head!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1AC164-3F16-4EA8-B03B-072A47F83CB3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5846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 slide 16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behavior|Twinkle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{slide}\</a:t>
            </a:r>
            <a:r>
              <a:rPr lang="en-US" dirty="0" err="1" smtClean="0"/>
              <a:t>pau</a:t>
            </a:r>
            <a:r>
              <a:rPr lang="en-US" dirty="0" smtClean="0"/>
              <a:t>=1000\ </a:t>
            </a:r>
          </a:p>
          <a:p>
            <a:endParaRPr lang="en-US" dirty="0" smtClean="0"/>
          </a:p>
          <a:p>
            <a:r>
              <a:rPr lang="en-US" dirty="0" smtClean="0"/>
              <a:t># inertial and gyro sensors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behavior|Me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{behavior|LegRandomMove-500-1.0-500}</a:t>
            </a:r>
          </a:p>
          <a:p>
            <a:r>
              <a:rPr lang="en-US" dirty="0" smtClean="0"/>
              <a:t>I have inertial sensors that can track my position in real time based on the detected acceleration of my body. </a:t>
            </a:r>
          </a:p>
          <a:p>
            <a:endParaRPr lang="en-US" dirty="0" smtClean="0"/>
          </a:p>
          <a:p>
            <a:r>
              <a:rPr lang="en-US" dirty="0" smtClean="0"/>
              <a:t>{behavior|LegRandomMove-500-0.8-500}</a:t>
            </a:r>
          </a:p>
          <a:p>
            <a:r>
              <a:rPr lang="en-US" dirty="0" smtClean="0"/>
              <a:t>The gyro sensors provide me information about my orientation. 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behavior|State</a:t>
            </a:r>
            <a:r>
              <a:rPr lang="en-US" dirty="0" smtClean="0"/>
              <a:t>}</a:t>
            </a:r>
          </a:p>
          <a:p>
            <a:r>
              <a:rPr lang="en-US" dirty="0" smtClean="0"/>
              <a:t>Thus, I can determine my next step using this information.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Since these sensors are sensitive to acceleration, they are also used to detect whether I am falling down.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1AC164-3F16-4EA8-B03B-072A47F83CB3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8888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# slide 17 sonar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behavior|Twinkle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{slide}\</a:t>
            </a:r>
            <a:r>
              <a:rPr lang="en-US" altLang="en-US" dirty="0" err="1" smtClean="0"/>
              <a:t>pau</a:t>
            </a:r>
            <a:r>
              <a:rPr lang="en-US" altLang="en-US" dirty="0" smtClean="0"/>
              <a:t>=1000\ </a:t>
            </a:r>
          </a:p>
          <a:p>
            <a:r>
              <a:rPr lang="en-US" altLang="en-US" dirty="0" smtClean="0"/>
              <a:t># sonar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behavior|ShowChest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behavior|YouAndMe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{behavior|LegRandomMove-500-0.8-500}</a:t>
            </a:r>
          </a:p>
          <a:p>
            <a:r>
              <a:rPr lang="en-US" altLang="en-US" dirty="0" smtClean="0"/>
              <a:t>On my chest, I have two sets of sonar sensors to approximate the distance between me and objects in front of me, and to roughly estimate the position of the objects, </a:t>
            </a:r>
          </a:p>
          <a:p>
            <a:r>
              <a:rPr lang="en-US" altLang="en-US" dirty="0" smtClean="0"/>
              <a:t>{behavior|LegRandomMove-500-0.6-500}</a:t>
            </a:r>
          </a:p>
          <a:p>
            <a:r>
              <a:rPr lang="en-US" altLang="en-US" dirty="0" smtClean="0"/>
              <a:t>as you can see in the pictures on the bottom of the slide.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behavior|HandOver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The sensor contains an emitter which sends out the ultrasonic wave, and a receiver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behavior|Me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which receives the ultrasonic wave rebound from obstacles.</a:t>
            </a:r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98EB054-D2C5-4B43-B74D-2F6CBB5B7360}" type="slidenum">
              <a:rPr lang="en-US" altLang="en-US" smtClean="0">
                <a:latin typeface="Arial" charset="0"/>
              </a:rPr>
              <a:pPr>
                <a:spcBef>
                  <a:spcPct val="0"/>
                </a:spcBef>
              </a:pPr>
              <a:t>17</a:t>
            </a:fld>
            <a:endParaRPr lang="en-US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# slide 18 microphone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behavior|Twinkle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{slide}\</a:t>
            </a:r>
            <a:r>
              <a:rPr lang="en-US" altLang="en-US" dirty="0" err="1" smtClean="0"/>
              <a:t>pau</a:t>
            </a:r>
            <a:r>
              <a:rPr lang="en-US" altLang="en-US" dirty="0" smtClean="0"/>
              <a:t>=1000\ 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behavior|LegRandomMove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Like how you use your ears to listen,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behavior|ShowMic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I have 4  microphones located on my head to do the same. I can localize the sound source,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behavior|OneTheOther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behavior|LegRandomMove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and determine whether the words I hear match the words I expect.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behavior|HandOver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As you can see the in the picture at the bottom, 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behavior|RotatingCapisce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behavior|LegRandomMove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{behavior|LegRandomMove-800-0.5-0}</a:t>
            </a:r>
          </a:p>
          <a:p>
            <a:r>
              <a:rPr lang="en-US" altLang="en-US" dirty="0" smtClean="0"/>
              <a:t>the different distances that the sound waves need to travel, induce time differences of arrival, which are measured and used to compute the current position of the source.</a:t>
            </a:r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298329B-8A95-4147-A71F-432975619A3C}" type="slidenum">
              <a:rPr lang="en-US" altLang="en-US" smtClean="0">
                <a:latin typeface="Arial" charset="0"/>
              </a:rPr>
              <a:pPr>
                <a:spcBef>
                  <a:spcPct val="0"/>
                </a:spcBef>
              </a:pPr>
              <a:t>18</a:t>
            </a:fld>
            <a:endParaRPr lang="en-US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 slide 19 camera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behavior|Twinkle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{slide}\</a:t>
            </a:r>
            <a:r>
              <a:rPr lang="en-US" dirty="0" err="1" smtClean="0"/>
              <a:t>pau</a:t>
            </a:r>
            <a:r>
              <a:rPr lang="en-US" dirty="0" smtClean="0"/>
              <a:t>=1000\ </a:t>
            </a:r>
          </a:p>
          <a:p>
            <a:endParaRPr lang="en-US" dirty="0" smtClean="0"/>
          </a:p>
          <a:p>
            <a:r>
              <a:rPr lang="en-US" dirty="0" smtClean="0"/>
              <a:t># camera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behavior|YouAndMe</a:t>
            </a:r>
            <a:r>
              <a:rPr lang="en-US" dirty="0" smtClean="0"/>
              <a:t>}</a:t>
            </a:r>
          </a:p>
          <a:p>
            <a:r>
              <a:rPr lang="en-US" dirty="0" smtClean="0"/>
              <a:t>Similarly to how you use your eyes to see, I use two cameras which I can use to see you.</a:t>
            </a:r>
          </a:p>
          <a:p>
            <a:endParaRPr lang="en-US" dirty="0" smtClean="0"/>
          </a:p>
          <a:p>
            <a:r>
              <a:rPr lang="en-US" dirty="0" smtClean="0"/>
              <a:t>Although the resolution of 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behavior|MeAndYou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my eyes is much less than your eyes, I can still recognize many things with the help of computer vision algorithms.</a:t>
            </a:r>
          </a:p>
          <a:p>
            <a:endParaRPr lang="en-US" dirty="0" smtClean="0"/>
          </a:p>
          <a:p>
            <a:r>
              <a:rPr lang="en-US" dirty="0" smtClean="0"/>
              <a:t>However, the field of view of my cameras 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behavior|No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does not overlap, so 3D vision algorithms cannot be applied to me directly.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behavior|State</a:t>
            </a:r>
            <a:r>
              <a:rPr lang="en-US" dirty="0" smtClean="0"/>
              <a:t>}</a:t>
            </a:r>
          </a:p>
          <a:p>
            <a:r>
              <a:rPr lang="en-US" dirty="0" smtClean="0"/>
              <a:t>Fortunately, my developers have invented a method for stereo vision, by using two images 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behavior|LookAround</a:t>
            </a:r>
            <a:r>
              <a:rPr lang="en-US" dirty="0" smtClean="0"/>
              <a:t>}</a:t>
            </a:r>
          </a:p>
          <a:p>
            <a:r>
              <a:rPr lang="en-US" dirty="0" smtClean="0"/>
              <a:t>taken at different perspectives by one of my cameras.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=1000\</a:t>
            </a:r>
          </a:p>
          <a:p>
            <a:endParaRPr lang="en-US" dirty="0" smtClean="0"/>
          </a:p>
          <a:p>
            <a:r>
              <a:rPr lang="en-US" dirty="0" smtClean="0"/>
              <a:t># photo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behavior|First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Now, I will take a photo of you, using the camera on my forehead, and put it on the slide, to show, how my camera works.</a:t>
            </a:r>
          </a:p>
          <a:p>
            <a:endParaRPr lang="en-US" dirty="0" smtClean="0"/>
          </a:p>
          <a:p>
            <a:r>
              <a:rPr lang="en-US" dirty="0" smtClean="0"/>
              <a:t># head pose for taking a photo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behavior|PhotoHeadPose</a:t>
            </a:r>
            <a:r>
              <a:rPr lang="en-US" dirty="0" smtClean="0"/>
              <a:t>}</a:t>
            </a:r>
          </a:p>
          <a:p>
            <a:r>
              <a:rPr lang="en-US" dirty="0" smtClean="0"/>
              <a:t>It takes some time, to create the slide.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=1000\</a:t>
            </a:r>
          </a:p>
          <a:p>
            <a:endParaRPr lang="en-US" dirty="0" smtClean="0"/>
          </a:p>
          <a:p>
            <a:r>
              <a:rPr lang="en-US" dirty="0" smtClean="0"/>
              <a:t># Take a photo</a:t>
            </a:r>
          </a:p>
          <a:p>
            <a:r>
              <a:rPr lang="en-US" dirty="0" smtClean="0"/>
              <a:t>{show image}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=5000\</a:t>
            </a:r>
          </a:p>
          <a:p>
            <a:endParaRPr lang="en-US" dirty="0" smtClean="0"/>
          </a:p>
          <a:p>
            <a:r>
              <a:rPr lang="en-US" dirty="0" smtClean="0"/>
              <a:t># head pose back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behavior|StandHead</a:t>
            </a:r>
            <a:r>
              <a:rPr lang="en-US" dirty="0" smtClean="0"/>
              <a:t>}</a:t>
            </a:r>
          </a:p>
          <a:p>
            <a:r>
              <a:rPr lang="en-US" dirty="0" smtClean="0"/>
              <a:t>Almost done.</a:t>
            </a:r>
          </a:p>
          <a:p>
            <a:endParaRPr lang="en-US" dirty="0" smtClean="0"/>
          </a:p>
          <a:p>
            <a:r>
              <a:rPr lang="en-US" dirty="0" smtClean="0"/>
              <a:t>{slide}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=1000\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behavior|You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You there, on the front, \</a:t>
            </a:r>
            <a:r>
              <a:rPr lang="en-US" dirty="0" err="1" smtClean="0"/>
              <a:t>pau</a:t>
            </a:r>
            <a:r>
              <a:rPr lang="en-US" dirty="0" smtClean="0"/>
              <a:t>=300\ you weren't sleeping, were you?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=2000\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1AC164-3F16-4EA8-B03B-072A47F83CB3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377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# slide 2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behavior|Twinkle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{slide}</a:t>
            </a:r>
          </a:p>
          <a:p>
            <a:r>
              <a:rPr lang="en-US" altLang="en-US" dirty="0" smtClean="0"/>
              <a:t>\</a:t>
            </a:r>
            <a:r>
              <a:rPr lang="en-US" altLang="en-US" dirty="0" err="1" smtClean="0"/>
              <a:t>pau</a:t>
            </a:r>
            <a:r>
              <a:rPr lang="en-US" altLang="en-US" dirty="0" smtClean="0"/>
              <a:t>=1000\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behavior|FirstMe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{behavior|LegRandomMove-500-0.8-500}</a:t>
            </a:r>
          </a:p>
          <a:p>
            <a:r>
              <a:rPr lang="en-US" altLang="en-US" dirty="0" smtClean="0"/>
              <a:t>I will start with telling you a few basic things about robotics, and what kind of jobs we might be able to do for you.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behavior|MeAndYouLeft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{behavior|LegRandomMove-500-0.8-500}</a:t>
            </a:r>
          </a:p>
          <a:p>
            <a:r>
              <a:rPr lang="en-US" altLang="en-US" dirty="0" smtClean="0"/>
              <a:t>Then I will use myself as an example to introduce common sensors, and effectors of a robot to you. 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behavior|PushAside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I will also say a few things about, how you can write programs for controlling my behavior.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behavior|HandOverLeft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behavior|LegRandomMove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Finally, I will present an approach that, enables me to navigate in a hallway of the building that we are in. 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behavior|PressDown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behavior|LegRandomMove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This is a common task for robots in general but quite a challenge for humanoids like me. 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behavior|PointForward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Throughout this presentation, I will ask you some quiz questions. So please pay attention.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\</a:t>
            </a:r>
            <a:r>
              <a:rPr lang="en-US" altLang="en-US" dirty="0" err="1" smtClean="0"/>
              <a:t>pau</a:t>
            </a:r>
            <a:r>
              <a:rPr lang="en-US" altLang="en-US" dirty="0" smtClean="0"/>
              <a:t>=300\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behavior|HandOver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You should all have a turning point clicker.</a:t>
            </a:r>
          </a:p>
          <a:p>
            <a:r>
              <a:rPr lang="en-US" altLang="en-US" dirty="0" smtClean="0"/>
              <a:t>\</a:t>
            </a:r>
            <a:r>
              <a:rPr lang="en-US" altLang="en-US" dirty="0" err="1" smtClean="0"/>
              <a:t>pau</a:t>
            </a:r>
            <a:r>
              <a:rPr lang="en-US" altLang="en-US" dirty="0" smtClean="0"/>
              <a:t>=300\</a:t>
            </a:r>
          </a:p>
          <a:p>
            <a:r>
              <a:rPr lang="en-US" altLang="en-US" dirty="0" smtClean="0"/>
              <a:t>{behavior|LegRandomMove-500-0.8-500}</a:t>
            </a:r>
          </a:p>
          <a:p>
            <a:r>
              <a:rPr lang="en-US" altLang="en-US" dirty="0" smtClean="0"/>
              <a:t>Please use this to answer the questions I present on the slides.</a:t>
            </a:r>
            <a:endParaRPr lang="en-GB" altLang="en-US" dirty="0" smtClean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8D7ACE9-E47C-4632-B542-58F009C7638A}" type="slidenum">
              <a:rPr lang="en-US" altLang="en-US" smtClean="0">
                <a:latin typeface="Arial" charset="0"/>
              </a:rPr>
              <a:pPr>
                <a:spcBef>
                  <a:spcPct val="0"/>
                </a:spcBef>
              </a:pPr>
              <a:t>2</a:t>
            </a:fld>
            <a:endParaRPr lang="en-US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 Slide 20 Quiz Stereo Vision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behavior|Twinkle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{slide}\</a:t>
            </a:r>
            <a:r>
              <a:rPr lang="en-US" dirty="0" err="1" smtClean="0"/>
              <a:t>pau</a:t>
            </a:r>
            <a:r>
              <a:rPr lang="en-US" dirty="0" smtClean="0"/>
              <a:t>=1000\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behavior|SpreadBoth</a:t>
            </a:r>
            <a:r>
              <a:rPr lang="en-US" dirty="0" smtClean="0"/>
              <a:t>}</a:t>
            </a:r>
          </a:p>
          <a:p>
            <a:r>
              <a:rPr lang="en-US" dirty="0" smtClean="0"/>
              <a:t>As I said, I do not have stereo vision. Do you know why?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# 5 seconds for student to read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=5000\</a:t>
            </a:r>
          </a:p>
          <a:p>
            <a:r>
              <a:rPr lang="en-US" dirty="0" smtClean="0"/>
              <a:t>Also ten seconds for answering the question!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behavior|LookAround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endParaRPr lang="en-US" dirty="0" smtClean="0"/>
          </a:p>
          <a:p>
            <a:r>
              <a:rPr lang="en-US" dirty="0" smtClean="0"/>
              <a:t># Start timer</a:t>
            </a:r>
          </a:p>
          <a:p>
            <a:r>
              <a:rPr lang="en-US" dirty="0" smtClean="0"/>
              <a:t>{slide}</a:t>
            </a:r>
          </a:p>
          <a:p>
            <a:r>
              <a:rPr lang="en-US" dirty="0" smtClean="0"/>
              <a:t># Wait for 10 seconds.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=10000\</a:t>
            </a:r>
          </a:p>
          <a:p>
            <a:endParaRPr lang="en-US" dirty="0" smtClean="0"/>
          </a:p>
          <a:p>
            <a:r>
              <a:rPr lang="en-US" dirty="0" smtClean="0"/>
              <a:t># Get results.</a:t>
            </a:r>
          </a:p>
          <a:p>
            <a:r>
              <a:rPr lang="en-US" dirty="0" smtClean="0"/>
              <a:t>{slide}</a:t>
            </a:r>
          </a:p>
          <a:p>
            <a:endParaRPr lang="en-US" dirty="0" smtClean="0"/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=2000\</a:t>
            </a:r>
          </a:p>
          <a:p>
            <a:r>
              <a:rPr lang="en-US" dirty="0" smtClean="0"/>
              <a:t># </a:t>
            </a:r>
            <a:r>
              <a:rPr lang="en-US" dirty="0" err="1" smtClean="0"/>
              <a:t>Hackfix</a:t>
            </a:r>
            <a:r>
              <a:rPr lang="en-US" dirty="0" smtClean="0"/>
              <a:t> to trigger the </a:t>
            </a:r>
            <a:r>
              <a:rPr lang="en-US" dirty="0" err="1" smtClean="0"/>
              <a:t>turningpoint</a:t>
            </a:r>
            <a:r>
              <a:rPr lang="en-US" dirty="0" smtClean="0"/>
              <a:t> choice command.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Hum, let's have a look.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turningpoint</a:t>
            </a:r>
            <a:r>
              <a:rPr lang="en-US" dirty="0" smtClean="0"/>
              <a:t> choice | You might think so, but it does not matter. | Good. | Computational power may be insufficient, but it is OK to use a remote computer. | The major library of computer vision is written in C plus </a:t>
            </a:r>
            <a:r>
              <a:rPr lang="en-US" dirty="0" err="1" smtClean="0"/>
              <a:t>plus</a:t>
            </a:r>
            <a:r>
              <a:rPr lang="en-US" dirty="0" smtClean="0"/>
              <a:t> and is definitely available for me. | Well, it seems that your opinions are divided. }</a:t>
            </a:r>
          </a:p>
          <a:p>
            <a:endParaRPr lang="en-US" dirty="0" smtClean="0"/>
          </a:p>
          <a:p>
            <a:r>
              <a:rPr lang="en-US" dirty="0" smtClean="0"/>
              <a:t># Show correct answer.</a:t>
            </a:r>
          </a:p>
          <a:p>
            <a:r>
              <a:rPr lang="en-US" dirty="0" smtClean="0"/>
              <a:t>{slide}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=500\</a:t>
            </a:r>
          </a:p>
          <a:p>
            <a:r>
              <a:rPr lang="en-US" dirty="0" smtClean="0"/>
              <a:t>The correct answer was B. 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behavior|Propose</a:t>
            </a:r>
            <a:r>
              <a:rPr lang="en-US" dirty="0" smtClean="0"/>
              <a:t>}</a:t>
            </a:r>
          </a:p>
          <a:p>
            <a:r>
              <a:rPr lang="en-US" dirty="0" smtClean="0"/>
              <a:t>The overlapped field of view is necessary for stereo vision.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1AC164-3F16-4EA8-B03B-072A47F83CB3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55499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 Slide 21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behavior|Twinkle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{slide}\</a:t>
            </a:r>
            <a:r>
              <a:rPr lang="en-US" dirty="0" err="1" smtClean="0"/>
              <a:t>pau</a:t>
            </a:r>
            <a:r>
              <a:rPr lang="en-US" dirty="0" smtClean="0"/>
              <a:t>=1000\</a:t>
            </a:r>
          </a:p>
          <a:p>
            <a:endParaRPr lang="en-US" dirty="0" smtClean="0"/>
          </a:p>
          <a:p>
            <a:r>
              <a:rPr lang="en-US" dirty="0" smtClean="0"/>
              <a:t>I have another question. 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=500\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behavior|HandOver</a:t>
            </a:r>
            <a:r>
              <a:rPr lang="en-US" dirty="0" smtClean="0"/>
              <a:t>}</a:t>
            </a:r>
          </a:p>
          <a:p>
            <a:r>
              <a:rPr lang="en-US" dirty="0" smtClean="0"/>
              <a:t>I have just explained to you what kind of sensors I have.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behavior|SpreadBoth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But do you remember how many sensors I have in total?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=500\</a:t>
            </a:r>
          </a:p>
          <a:p>
            <a:r>
              <a:rPr lang="en-US" dirty="0" smtClean="0"/>
              <a:t>Think for 10 seconds and give me an answer.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behavior|LookAround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endParaRPr lang="en-US" dirty="0" smtClean="0"/>
          </a:p>
          <a:p>
            <a:r>
              <a:rPr lang="en-US" dirty="0" smtClean="0"/>
              <a:t># Start timer</a:t>
            </a:r>
          </a:p>
          <a:p>
            <a:r>
              <a:rPr lang="en-US" dirty="0" smtClean="0"/>
              <a:t>{slide}</a:t>
            </a:r>
          </a:p>
          <a:p>
            <a:r>
              <a:rPr lang="en-US" dirty="0" smtClean="0"/>
              <a:t># Wait for 10 seconds.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=10000\</a:t>
            </a:r>
          </a:p>
          <a:p>
            <a:endParaRPr lang="en-US" dirty="0" smtClean="0"/>
          </a:p>
          <a:p>
            <a:r>
              <a:rPr lang="en-US" dirty="0" smtClean="0"/>
              <a:t># Get results.</a:t>
            </a:r>
          </a:p>
          <a:p>
            <a:r>
              <a:rPr lang="en-US" dirty="0" smtClean="0"/>
              <a:t>{slide}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=2000\</a:t>
            </a:r>
          </a:p>
          <a:p>
            <a:r>
              <a:rPr lang="en-US" dirty="0" smtClean="0"/>
              <a:t># </a:t>
            </a:r>
            <a:r>
              <a:rPr lang="en-US" dirty="0" err="1" smtClean="0"/>
              <a:t>Hackfix</a:t>
            </a:r>
            <a:r>
              <a:rPr lang="en-US" dirty="0" smtClean="0"/>
              <a:t> to trigger the </a:t>
            </a:r>
            <a:r>
              <a:rPr lang="en-US" dirty="0" err="1" smtClean="0"/>
              <a:t>turningpoint</a:t>
            </a:r>
            <a:r>
              <a:rPr lang="en-US" dirty="0" smtClean="0"/>
              <a:t> choice command.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Hum, let's see.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turningpoint</a:t>
            </a:r>
            <a:r>
              <a:rPr lang="en-US" dirty="0" smtClean="0"/>
              <a:t> choice | You might think so, but it's a lot more than that. | Getting close, but it's a little bit more than that. | Getting close, but it's somewhat more than that. | Great. | Well, it seems that your opinions are divided. }</a:t>
            </a:r>
          </a:p>
          <a:p>
            <a:endParaRPr lang="en-US" dirty="0" smtClean="0"/>
          </a:p>
          <a:p>
            <a:r>
              <a:rPr lang="en-US" dirty="0" smtClean="0"/>
              <a:t># Show correct answer.</a:t>
            </a:r>
          </a:p>
          <a:p>
            <a:r>
              <a:rPr lang="en-US" dirty="0" smtClean="0"/>
              <a:t>{slide}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=500\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behavior|ShowBody</a:t>
            </a:r>
            <a:r>
              <a:rPr lang="en-US" dirty="0" smtClean="0"/>
              <a:t>}</a:t>
            </a:r>
          </a:p>
          <a:p>
            <a:r>
              <a:rPr lang="en-US" dirty="0" smtClean="0"/>
              <a:t>The correct answer was D, I have 98 sensors in total.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behavior|PushAside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I have 27 resistors for </a:t>
            </a:r>
            <a:r>
              <a:rPr lang="en-US" dirty="0" err="1" smtClean="0"/>
              <a:t>measuing</a:t>
            </a:r>
            <a:r>
              <a:rPr lang="en-US" dirty="0" smtClean="0"/>
              <a:t> the current, 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behavior|PushAsideLeft</a:t>
            </a:r>
            <a:r>
              <a:rPr lang="en-US" dirty="0" smtClean="0"/>
              <a:t>}</a:t>
            </a:r>
          </a:p>
          <a:p>
            <a:r>
              <a:rPr lang="en-US" dirty="0" smtClean="0"/>
              <a:t>36 joint position sensors, 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behavior|OneTheOther</a:t>
            </a:r>
            <a:r>
              <a:rPr lang="en-US" dirty="0" smtClean="0"/>
              <a:t>}</a:t>
            </a:r>
          </a:p>
          <a:p>
            <a:r>
              <a:rPr lang="en-US" dirty="0" smtClean="0"/>
              <a:t>8 pressure sensors, and 9 tactile sensors. The sum of them is 80 already.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1AC164-3F16-4EA8-B03B-072A47F83CB3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71098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 slide 22 Quiz running on the robot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behavior|Twinkle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{slide}\</a:t>
            </a:r>
            <a:r>
              <a:rPr lang="en-US" dirty="0" err="1" smtClean="0"/>
              <a:t>pau</a:t>
            </a:r>
            <a:r>
              <a:rPr lang="en-US" dirty="0" smtClean="0"/>
              <a:t>=1000\</a:t>
            </a:r>
          </a:p>
          <a:p>
            <a:endParaRPr lang="en-US" dirty="0" smtClean="0"/>
          </a:p>
          <a:p>
            <a:r>
              <a:rPr lang="en-US" dirty="0" smtClean="0"/>
              <a:t># question</a:t>
            </a:r>
          </a:p>
          <a:p>
            <a:r>
              <a:rPr lang="en-US" dirty="0" smtClean="0"/>
              <a:t>One more question.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behavior|Me</a:t>
            </a:r>
            <a:r>
              <a:rPr lang="en-US" dirty="0" smtClean="0"/>
              <a:t>}</a:t>
            </a:r>
          </a:p>
          <a:p>
            <a:r>
              <a:rPr lang="en-US" dirty="0" smtClean="0"/>
              <a:t>According to the information about the sensors I just provided you.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which function is more suitable to be placed on the robot than others?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=1000\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behavior|Propose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This is a difficult one. Think before you give me an answer. You have fifteen seconds. 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behavior|LookAround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endParaRPr lang="en-US" dirty="0" smtClean="0"/>
          </a:p>
          <a:p>
            <a:r>
              <a:rPr lang="en-US" dirty="0" smtClean="0"/>
              <a:t># Start timer</a:t>
            </a:r>
          </a:p>
          <a:p>
            <a:r>
              <a:rPr lang="en-US" dirty="0" smtClean="0"/>
              <a:t>{slide}</a:t>
            </a:r>
          </a:p>
          <a:p>
            <a:r>
              <a:rPr lang="en-US" dirty="0" smtClean="0"/>
              <a:t># Wait for 15 seconds.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=15000\</a:t>
            </a:r>
          </a:p>
          <a:p>
            <a:endParaRPr lang="en-US" dirty="0" smtClean="0"/>
          </a:p>
          <a:p>
            <a:r>
              <a:rPr lang="en-US" dirty="0" smtClean="0"/>
              <a:t># Get results.</a:t>
            </a:r>
          </a:p>
          <a:p>
            <a:r>
              <a:rPr lang="en-US" dirty="0" smtClean="0"/>
              <a:t>{slide}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=2000\</a:t>
            </a:r>
          </a:p>
          <a:p>
            <a:endParaRPr lang="en-US" dirty="0" smtClean="0"/>
          </a:p>
          <a:p>
            <a:r>
              <a:rPr lang="en-US" dirty="0" smtClean="0"/>
              <a:t># </a:t>
            </a:r>
            <a:r>
              <a:rPr lang="en-US" dirty="0" err="1" smtClean="0"/>
              <a:t>Hackfix</a:t>
            </a:r>
            <a:r>
              <a:rPr lang="en-US" dirty="0" smtClean="0"/>
              <a:t> to trigger the </a:t>
            </a:r>
            <a:r>
              <a:rPr lang="en-US" dirty="0" err="1" smtClean="0"/>
              <a:t>turningpoint</a:t>
            </a:r>
            <a:r>
              <a:rPr lang="en-US" dirty="0" smtClean="0"/>
              <a:t> choice command.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Hum, let's see.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turningpoint</a:t>
            </a:r>
            <a:r>
              <a:rPr lang="en-US" dirty="0" smtClean="0"/>
              <a:t> choice | You are right. | 3D reconstruction and computer vision algorithms are computationally expensive, and thus not suitable to run on the robot. | Speech to text recognition is not the same as matching words, which I just explained to you. | Computer vision algorithms such as facial expression recognition is computationally expensive, and thus not suitable to run on the robot. | Well, it seems that you did not achieve an agreement. }</a:t>
            </a:r>
          </a:p>
          <a:p>
            <a:endParaRPr lang="en-US" dirty="0" smtClean="0"/>
          </a:p>
          <a:p>
            <a:r>
              <a:rPr lang="en-US" dirty="0" smtClean="0"/>
              <a:t># Show correct answer.</a:t>
            </a:r>
          </a:p>
          <a:p>
            <a:r>
              <a:rPr lang="en-US" dirty="0" smtClean="0"/>
              <a:t>{slide}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=500\</a:t>
            </a:r>
          </a:p>
          <a:p>
            <a:r>
              <a:rPr lang="en-US" dirty="0" smtClean="0"/>
              <a:t>The correct answer was A. 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behavior|ConvergeHands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It does not need much computational power to determine, whether obstacles exist in front of me, 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according to the distance, detected by the sonar sensors.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1AC164-3F16-4EA8-B03B-072A47F83CB3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08344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 BREAK </a:t>
            </a:r>
            <a:r>
              <a:rPr lang="en-US" dirty="0" err="1" smtClean="0"/>
              <a:t>BREAK</a:t>
            </a:r>
            <a:r>
              <a:rPr lang="en-US" dirty="0" smtClean="0"/>
              <a:t> </a:t>
            </a:r>
            <a:r>
              <a:rPr lang="en-US" dirty="0" err="1" smtClean="0"/>
              <a:t>BREAK</a:t>
            </a:r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behavior|Twinkle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{slide}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=1000\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behavior|Me</a:t>
            </a:r>
            <a:r>
              <a:rPr lang="en-US" dirty="0" smtClean="0"/>
              <a:t>}</a:t>
            </a:r>
          </a:p>
          <a:p>
            <a:r>
              <a:rPr lang="en-US" dirty="0" smtClean="0"/>
              <a:t>I have talked for quite a while, let's have a break.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behavior|LookAround</a:t>
            </a:r>
            <a:r>
              <a:rPr lang="en-US" dirty="0" smtClean="0"/>
              <a:t>}</a:t>
            </a:r>
          </a:p>
          <a:p>
            <a:r>
              <a:rPr lang="en-US" dirty="0" smtClean="0"/>
              <a:t>Please fill in the questionnaire handed to you.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The lecture will continue in 5 minutes.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1AC164-3F16-4EA8-B03B-072A47F83CB3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0446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# Slide 3 Quiz-Trivial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behavior|Twinkle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{slide}\</a:t>
            </a:r>
            <a:r>
              <a:rPr lang="en-US" altLang="en-US" dirty="0" err="1" smtClean="0"/>
              <a:t>pau</a:t>
            </a:r>
            <a:r>
              <a:rPr lang="en-US" altLang="en-US" dirty="0" smtClean="0"/>
              <a:t>=1000\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behavior|Balance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behavior|LegRandomMove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Let us start with a trivial question. This is just to test the general background knowledge about robotics that you already may have.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behavior|MeAndYou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behavior|LegRandomMove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Using the clicker that we provided to you, please indicate whether you think 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behavior|SpreadLeft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the following statement is true or false.</a:t>
            </a:r>
          </a:p>
          <a:p>
            <a:r>
              <a:rPr lang="en-US" altLang="en-US" dirty="0" smtClean="0"/>
              <a:t># speak the question</a:t>
            </a:r>
          </a:p>
          <a:p>
            <a:r>
              <a:rPr lang="en-US" altLang="en-US" dirty="0" smtClean="0"/>
              <a:t>\</a:t>
            </a:r>
            <a:r>
              <a:rPr lang="en-US" altLang="en-US" dirty="0" err="1" smtClean="0"/>
              <a:t>pau</a:t>
            </a:r>
            <a:r>
              <a:rPr lang="en-US" altLang="en-US" dirty="0" smtClean="0"/>
              <a:t>=500\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behavior|LegRandomMove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The word robot is de-rived from a </a:t>
            </a:r>
            <a:r>
              <a:rPr lang="en-US" altLang="en-US" dirty="0" err="1" smtClean="0"/>
              <a:t>slavonic</a:t>
            </a:r>
            <a:r>
              <a:rPr lang="en-US" altLang="en-US" dirty="0" smtClean="0"/>
              <a:t> word, which means serf.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behavior|PointForward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I give you 10 seconds to answer this question, then we will discuss the answers.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# slide 3 - Start timer</a:t>
            </a:r>
          </a:p>
          <a:p>
            <a:r>
              <a:rPr lang="en-US" altLang="en-US" dirty="0" smtClean="0"/>
              <a:t>{slide}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behavior|LegRandomMove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behavior|LookAround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# Wait for 10 seconds.</a:t>
            </a:r>
          </a:p>
          <a:p>
            <a:r>
              <a:rPr lang="en-US" altLang="en-US" dirty="0" smtClean="0"/>
              <a:t>\</a:t>
            </a:r>
            <a:r>
              <a:rPr lang="en-US" altLang="en-US" dirty="0" err="1" smtClean="0"/>
              <a:t>pau</a:t>
            </a:r>
            <a:r>
              <a:rPr lang="en-US" altLang="en-US" dirty="0" smtClean="0"/>
              <a:t>=10000\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# slide 3 - Get results.</a:t>
            </a:r>
          </a:p>
          <a:p>
            <a:r>
              <a:rPr lang="en-US" altLang="en-US" dirty="0" smtClean="0"/>
              <a:t>{slide}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\</a:t>
            </a:r>
            <a:r>
              <a:rPr lang="en-US" altLang="en-US" dirty="0" err="1" smtClean="0"/>
              <a:t>pau</a:t>
            </a:r>
            <a:r>
              <a:rPr lang="en-US" altLang="en-US" dirty="0" smtClean="0"/>
              <a:t>=2000\</a:t>
            </a:r>
          </a:p>
          <a:p>
            <a:r>
              <a:rPr lang="en-US" altLang="en-US" dirty="0" smtClean="0"/>
              <a:t># ??? </a:t>
            </a:r>
            <a:r>
              <a:rPr lang="en-US" altLang="en-US" dirty="0" err="1" smtClean="0"/>
              <a:t>Hackfix</a:t>
            </a:r>
            <a:r>
              <a:rPr lang="en-US" altLang="en-US" dirty="0" smtClean="0"/>
              <a:t> to trigger the </a:t>
            </a:r>
            <a:r>
              <a:rPr lang="en-US" altLang="en-US" dirty="0" err="1" smtClean="0"/>
              <a:t>turningpoint</a:t>
            </a:r>
            <a:r>
              <a:rPr lang="en-US" altLang="en-US" dirty="0" smtClean="0"/>
              <a:t> choice command.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behavior|LegRandomMove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Hum, let's see.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turningpoint</a:t>
            </a:r>
            <a:r>
              <a:rPr lang="en-US" altLang="en-US" dirty="0" smtClean="0"/>
              <a:t> choice | You are correct! | That is incorrect. | Well, that is inconclusive! }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# slide 3 - Show correct answer.</a:t>
            </a:r>
          </a:p>
          <a:p>
            <a:r>
              <a:rPr lang="en-US" altLang="en-US" dirty="0" smtClean="0"/>
              <a:t>{slide}</a:t>
            </a:r>
          </a:p>
          <a:p>
            <a:r>
              <a:rPr lang="en-US" altLang="en-US" dirty="0" smtClean="0"/>
              <a:t>\</a:t>
            </a:r>
            <a:r>
              <a:rPr lang="en-US" altLang="en-US" dirty="0" err="1" smtClean="0"/>
              <a:t>pau</a:t>
            </a:r>
            <a:r>
              <a:rPr lang="en-US" altLang="en-US" dirty="0" smtClean="0"/>
              <a:t>=500\</a:t>
            </a:r>
          </a:p>
          <a:p>
            <a:r>
              <a:rPr lang="en-US" altLang="en-US" dirty="0" smtClean="0"/>
              <a:t># "is" should be emphasized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behavior|Convince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The word robot is de-rived from the </a:t>
            </a:r>
            <a:r>
              <a:rPr lang="en-US" altLang="en-US" dirty="0" err="1" smtClean="0"/>
              <a:t>slavonic</a:t>
            </a:r>
            <a:r>
              <a:rPr lang="en-US" altLang="en-US" dirty="0" smtClean="0"/>
              <a:t> word </a:t>
            </a:r>
            <a:r>
              <a:rPr lang="en-US" altLang="en-US" dirty="0" err="1" smtClean="0"/>
              <a:t>robotnik</a:t>
            </a:r>
            <a:r>
              <a:rPr lang="en-US" altLang="en-US" dirty="0" smtClean="0"/>
              <a:t> which means serf.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behavior|First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behavior|LegRandomMove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It was first used in a science fiction play in 1921. 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behavior|Think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So the origin of the word robot is a little more than 90 years old.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217D4A5-01B9-4336-A82C-FF86286DA69F}" type="slidenum">
              <a:rPr lang="en-US" altLang="en-US" smtClean="0">
                <a:latin typeface="Arial" charset="0"/>
              </a:rPr>
              <a:pPr>
                <a:spcBef>
                  <a:spcPct val="0"/>
                </a:spcBef>
              </a:pPr>
              <a:t>3</a:t>
            </a:fld>
            <a:endParaRPr lang="en-US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 Slide 4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behavior|Twinkle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{slide}\</a:t>
            </a:r>
            <a:r>
              <a:rPr lang="en-US" dirty="0" err="1" smtClean="0"/>
              <a:t>pau</a:t>
            </a:r>
            <a:r>
              <a:rPr lang="en-US" dirty="0" smtClean="0"/>
              <a:t>=1000\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behavior|Me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Let me introduce you to some of the more well-known members of my robot family. 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behavior|HandOverBoth</a:t>
            </a:r>
            <a:r>
              <a:rPr lang="en-US" dirty="0" smtClean="0"/>
              <a:t>}</a:t>
            </a:r>
          </a:p>
          <a:p>
            <a:r>
              <a:rPr lang="en-US" dirty="0" smtClean="0"/>
              <a:t>I will show some more robot relatives of mine on the next slide.</a:t>
            </a:r>
          </a:p>
          <a:p>
            <a:endParaRPr lang="en-US" dirty="0" smtClean="0"/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=500\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behavior|Balance</a:t>
            </a:r>
            <a:r>
              <a:rPr lang="en-US" dirty="0" smtClean="0"/>
              <a:t>}</a:t>
            </a:r>
          </a:p>
          <a:p>
            <a:r>
              <a:rPr lang="en-US" dirty="0" smtClean="0"/>
              <a:t>Manipulators are my most distant family members. They are physically anchored to their workplace. 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behavior|PointUpRight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At the top left you see a typical assembly robot, the KUKA manipulator.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behavior|FromAToB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These robots are used to assemble many items, from cars to computers.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behavior|No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behavior|State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They do not have much intelligence, they just do as they are told in some sort of preprogrammed script.</a:t>
            </a:r>
          </a:p>
          <a:p>
            <a:endParaRPr lang="en-US" dirty="0" smtClean="0"/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=500\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behavior|HandOver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On the left bottom, you see the doctor of the family, Da Vinci.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behavior|ConvergeHands</a:t>
            </a:r>
            <a:r>
              <a:rPr lang="en-US" dirty="0" smtClean="0"/>
              <a:t>}</a:t>
            </a:r>
          </a:p>
          <a:p>
            <a:r>
              <a:rPr lang="en-US" dirty="0" smtClean="0"/>
              <a:t>He works together with a human doctor or surgeon to perform many difficult surgeries.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behavior|Capisce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err="1" smtClean="0"/>
              <a:t>DaVinci</a:t>
            </a:r>
            <a:r>
              <a:rPr lang="en-US" dirty="0" smtClean="0"/>
              <a:t> is a high precision robot which makes surgeries a lot easier for doctors.</a:t>
            </a:r>
          </a:p>
          <a:p>
            <a:endParaRPr lang="en-US" dirty="0" smtClean="0"/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=500\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behavior|State</a:t>
            </a:r>
            <a:r>
              <a:rPr lang="en-US" dirty="0" smtClean="0"/>
              <a:t>}</a:t>
            </a:r>
          </a:p>
          <a:p>
            <a:r>
              <a:rPr lang="en-US" dirty="0" smtClean="0"/>
              <a:t>Next to KUKA, you see the </a:t>
            </a:r>
            <a:r>
              <a:rPr lang="en-US" dirty="0" err="1" smtClean="0"/>
              <a:t>Ze</a:t>
            </a:r>
            <a:r>
              <a:rPr lang="en-US" dirty="0" smtClean="0"/>
              <a:t>-bro robot developed at Delft University.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behavior|WavyShape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err="1" smtClean="0"/>
              <a:t>Ze</a:t>
            </a:r>
            <a:r>
              <a:rPr lang="en-US" dirty="0" smtClean="0"/>
              <a:t>-bro is a member of the family of mobile robots and can move on rough terrain.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behavior|Convince</a:t>
            </a:r>
            <a:r>
              <a:rPr lang="en-US" dirty="0" smtClean="0"/>
              <a:t>}</a:t>
            </a:r>
          </a:p>
          <a:p>
            <a:r>
              <a:rPr lang="en-US" dirty="0" smtClean="0"/>
              <a:t>It is a very robust robot that can survive a fall of several meters.</a:t>
            </a:r>
          </a:p>
          <a:p>
            <a:endParaRPr lang="en-US" dirty="0" smtClean="0"/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=500\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behavior|PointFrontDown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At the bottom, in the middle, you see a </a:t>
            </a:r>
            <a:r>
              <a:rPr lang="en-US" dirty="0" err="1" smtClean="0"/>
              <a:t>quadcopter</a:t>
            </a:r>
            <a:r>
              <a:rPr lang="en-US" dirty="0" smtClean="0"/>
              <a:t> that is a flying member of the mobile robot family.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behavior|PushAsideBoth</a:t>
            </a:r>
            <a:r>
              <a:rPr lang="en-US" dirty="0" smtClean="0"/>
              <a:t>}</a:t>
            </a:r>
          </a:p>
          <a:p>
            <a:r>
              <a:rPr lang="en-US" dirty="0" smtClean="0"/>
              <a:t>They are commonly used for surveillance.</a:t>
            </a:r>
          </a:p>
          <a:p>
            <a:endParaRPr lang="en-US" dirty="0" smtClean="0"/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=500\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behavior|ShowSideLeft</a:t>
            </a:r>
            <a:r>
              <a:rPr lang="en-US" dirty="0" smtClean="0"/>
              <a:t>}</a:t>
            </a:r>
          </a:p>
          <a:p>
            <a:r>
              <a:rPr lang="en-US" dirty="0" smtClean="0"/>
              <a:t>To the right of </a:t>
            </a:r>
            <a:r>
              <a:rPr lang="en-US" dirty="0" err="1" smtClean="0"/>
              <a:t>Ze</a:t>
            </a:r>
            <a:r>
              <a:rPr lang="en-US" dirty="0" smtClean="0"/>
              <a:t>-bro you see Honda </a:t>
            </a:r>
            <a:r>
              <a:rPr lang="en-US" dirty="0" err="1" smtClean="0"/>
              <a:t>Asimo</a:t>
            </a:r>
            <a:r>
              <a:rPr lang="en-US" dirty="0" smtClean="0"/>
              <a:t>, my big brother.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err="1" smtClean="0"/>
              <a:t>Asimo</a:t>
            </a:r>
            <a:r>
              <a:rPr lang="en-US" dirty="0" smtClean="0"/>
              <a:t> is widely known for its abilities to walk up stairs, \</a:t>
            </a:r>
            <a:r>
              <a:rPr lang="en-US" dirty="0" err="1" smtClean="0"/>
              <a:t>pau</a:t>
            </a:r>
            <a:r>
              <a:rPr lang="en-US" dirty="0" smtClean="0"/>
              <a:t>=300\ jump,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behavior|SpreadBoth</a:t>
            </a:r>
            <a:r>
              <a:rPr lang="en-US" dirty="0" smtClean="0"/>
              <a:t>}</a:t>
            </a:r>
          </a:p>
          <a:p>
            <a:r>
              <a:rPr lang="en-US" dirty="0" smtClean="0"/>
              <a:t>and perform many jobs around the house.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behavior|Balance</a:t>
            </a:r>
            <a:r>
              <a:rPr lang="en-US" dirty="0" smtClean="0"/>
              <a:t>}</a:t>
            </a:r>
          </a:p>
          <a:p>
            <a:r>
              <a:rPr lang="en-US" dirty="0" smtClean="0"/>
              <a:t>He also appeared in the movie, Robot and Frank.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=1000\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behavior|SpreadLeft</a:t>
            </a:r>
            <a:r>
              <a:rPr lang="en-US" dirty="0" smtClean="0"/>
              <a:t>}</a:t>
            </a:r>
          </a:p>
          <a:p>
            <a:r>
              <a:rPr lang="en-US" dirty="0" smtClean="0"/>
              <a:t>At the right bottom, you see a human sitting with a robot.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behavior|Think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Can you guess which is the robot? 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=1000\</a:t>
            </a:r>
          </a:p>
          <a:p>
            <a:r>
              <a:rPr lang="en-US" dirty="0" smtClean="0"/>
              <a:t>They look quite similar, even indistinguishable if they do not move.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=1000\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behavior|State</a:t>
            </a:r>
            <a:r>
              <a:rPr lang="en-US" dirty="0" smtClean="0"/>
              <a:t>}</a:t>
            </a:r>
          </a:p>
          <a:p>
            <a:r>
              <a:rPr lang="en-US" dirty="0" smtClean="0"/>
              <a:t>Robots like this are called </a:t>
            </a:r>
            <a:r>
              <a:rPr lang="en-US" dirty="0" err="1" smtClean="0"/>
              <a:t>Geminoid</a:t>
            </a:r>
            <a:r>
              <a:rPr lang="en-US" dirty="0" smtClean="0"/>
              <a:t> robots.</a:t>
            </a:r>
          </a:p>
          <a:p>
            <a:endParaRPr lang="en-US" dirty="0" smtClean="0"/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=500\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behavior|ConvergeHands</a:t>
            </a:r>
            <a:r>
              <a:rPr lang="en-US" dirty="0" smtClean="0"/>
              <a:t>}</a:t>
            </a:r>
          </a:p>
          <a:p>
            <a:r>
              <a:rPr lang="en-US" dirty="0" smtClean="0"/>
              <a:t>These are just some of the many examples of robots in every day life.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1AC164-3F16-4EA8-B03B-072A47F83CB3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0747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# Slide 5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{</a:t>
            </a:r>
            <a:r>
              <a:rPr lang="en-US" b="0" dirty="0" err="1" smtClean="0"/>
              <a:t>behavior|Twinkle</a:t>
            </a:r>
            <a:r>
              <a:rPr lang="en-US" b="0" dirty="0" smtClean="0"/>
              <a:t>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{slide}\</a:t>
            </a:r>
            <a:r>
              <a:rPr lang="en-US" b="0" dirty="0" err="1" smtClean="0"/>
              <a:t>pau</a:t>
            </a:r>
            <a:r>
              <a:rPr lang="en-US" b="0" dirty="0" smtClean="0"/>
              <a:t>=1000\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{</a:t>
            </a:r>
            <a:r>
              <a:rPr lang="en-US" b="0" dirty="0" err="1" smtClean="0"/>
              <a:t>behavior|RotatingCapisce</a:t>
            </a:r>
            <a:r>
              <a:rPr lang="en-US" b="0" dirty="0" smtClean="0"/>
              <a:t>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{</a:t>
            </a:r>
            <a:r>
              <a:rPr lang="en-US" b="0" dirty="0" err="1" smtClean="0"/>
              <a:t>behavior|LegRandomMove</a:t>
            </a:r>
            <a:r>
              <a:rPr lang="en-US" b="0" dirty="0" smtClean="0"/>
              <a:t>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So originally we are meant to serve you. But for what tasks can you put us to good use?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{</a:t>
            </a:r>
            <a:r>
              <a:rPr lang="en-US" b="0" dirty="0" err="1" smtClean="0"/>
              <a:t>behavior|Motivate</a:t>
            </a:r>
            <a:r>
              <a:rPr lang="en-US" b="0" dirty="0" smtClean="0"/>
              <a:t>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I probably should make a good case here to convince you that I am worth the money.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{</a:t>
            </a:r>
            <a:r>
              <a:rPr lang="en-US" b="0" dirty="0" err="1" smtClean="0"/>
              <a:t>behavior|YouAndMe</a:t>
            </a:r>
            <a:r>
              <a:rPr lang="en-US" b="0" dirty="0" smtClean="0"/>
              <a:t>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{</a:t>
            </a:r>
            <a:r>
              <a:rPr lang="en-US" b="0" dirty="0" err="1" smtClean="0"/>
              <a:t>behavior|LegRandomMove</a:t>
            </a:r>
            <a:r>
              <a:rPr lang="en-US" b="0" dirty="0" smtClean="0"/>
              <a:t>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Unlike humans, we robots are not affected by fear, and we are able to help with dangerous tasks that you would rather not.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{</a:t>
            </a:r>
            <a:r>
              <a:rPr lang="en-US" b="0" dirty="0" err="1" smtClean="0"/>
              <a:t>behavior|Propose</a:t>
            </a:r>
            <a:r>
              <a:rPr lang="en-US" b="0" dirty="0" smtClean="0"/>
              <a:t>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{</a:t>
            </a:r>
            <a:r>
              <a:rPr lang="en-US" b="0" dirty="0" err="1" smtClean="0"/>
              <a:t>behavior|LegRandomMove</a:t>
            </a:r>
            <a:r>
              <a:rPr lang="en-US" b="0" dirty="0" smtClean="0"/>
              <a:t>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Take for example the nuclear disaster in Fukushima. Robots were used to clean up the nuclear waste.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{</a:t>
            </a:r>
            <a:r>
              <a:rPr lang="en-US" b="0" dirty="0" err="1" smtClean="0"/>
              <a:t>behavior|HandOver</a:t>
            </a:r>
            <a:r>
              <a:rPr lang="en-US" b="0" dirty="0" smtClean="0"/>
              <a:t>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{</a:t>
            </a:r>
            <a:r>
              <a:rPr lang="en-US" b="0" dirty="0" err="1" smtClean="0"/>
              <a:t>behavior|LegRandomMove</a:t>
            </a:r>
            <a:r>
              <a:rPr lang="en-US" b="0" dirty="0" smtClean="0"/>
              <a:t>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Unlike humans we robots also have no problem performing repetitive tasks like boxing items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{</a:t>
            </a:r>
            <a:r>
              <a:rPr lang="en-US" b="0" dirty="0" err="1" smtClean="0"/>
              <a:t>behavior|ConvergeHands</a:t>
            </a:r>
            <a:r>
              <a:rPr lang="en-US" b="0" dirty="0" smtClean="0"/>
              <a:t>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and putting things together.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{</a:t>
            </a:r>
            <a:r>
              <a:rPr lang="en-US" b="0" dirty="0" err="1" smtClean="0"/>
              <a:t>behavior|LegRandomMove</a:t>
            </a:r>
            <a:r>
              <a:rPr lang="en-US" b="0" dirty="0" smtClean="0"/>
              <a:t>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For example, all cars produced today are assembled by robots.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{</a:t>
            </a:r>
            <a:r>
              <a:rPr lang="en-US" b="0" dirty="0" err="1" smtClean="0"/>
              <a:t>behavior|PushAsideBoth</a:t>
            </a:r>
            <a:r>
              <a:rPr lang="en-US" b="0" dirty="0" smtClean="0"/>
              <a:t>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In many assembly line tasks, we robots have become more cost-effective than human workers.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{</a:t>
            </a:r>
            <a:r>
              <a:rPr lang="en-US" b="0" dirty="0" err="1" smtClean="0"/>
              <a:t>behavior|PushAsideBoth</a:t>
            </a:r>
            <a:r>
              <a:rPr lang="en-US" b="0" dirty="0" smtClean="0"/>
              <a:t>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{behavior|LegRandomMove-500-0.8-500}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We are also becoming very effective tools for gathering information in domains that are difficult (or dangerous) for people to access.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{</a:t>
            </a:r>
            <a:r>
              <a:rPr lang="en-US" b="0" dirty="0" err="1" smtClean="0"/>
              <a:t>behavior|No</a:t>
            </a:r>
            <a:r>
              <a:rPr lang="en-US" b="0" dirty="0" smtClean="0"/>
              <a:t>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Without robots you would not have explored Mars!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# more and more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And last but not least we are also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{</a:t>
            </a:r>
            <a:r>
              <a:rPr lang="en-US" b="0" dirty="0" err="1" smtClean="0"/>
              <a:t>behavior|PushAsideBoth</a:t>
            </a:r>
            <a:r>
              <a:rPr lang="en-US" b="0" dirty="0" smtClean="0"/>
              <a:t>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becoming more and more able to assist individuals in performing daily tasks.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{</a:t>
            </a:r>
            <a:r>
              <a:rPr lang="en-US" b="0" dirty="0" err="1" smtClean="0"/>
              <a:t>behavior|SpreadLeft</a:t>
            </a:r>
            <a:r>
              <a:rPr lang="en-US" b="0" dirty="0" smtClean="0"/>
              <a:t>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For example, you can buy my relative called the Roomba to vacuum clean your house.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{</a:t>
            </a:r>
            <a:r>
              <a:rPr lang="en-US" b="0" dirty="0" err="1" smtClean="0"/>
              <a:t>behavior|Applaud</a:t>
            </a:r>
            <a:r>
              <a:rPr lang="en-US" b="0" dirty="0" smtClean="0"/>
              <a:t>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It can even detect filthy areas that need more cleaning.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  <a:p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1AC164-3F16-4EA8-B03B-072A47F83CB3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9459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# slide 6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behavior|Twinkle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{slide}\</a:t>
            </a:r>
            <a:r>
              <a:rPr lang="en-US" altLang="en-US" dirty="0" err="1" smtClean="0"/>
              <a:t>pau</a:t>
            </a:r>
            <a:r>
              <a:rPr lang="en-US" altLang="en-US" dirty="0" smtClean="0"/>
              <a:t>=1000\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behavior|ConvergeHands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behavior|LegRandomMove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Let's now try to define what a robot is.</a:t>
            </a:r>
          </a:p>
          <a:p>
            <a:r>
              <a:rPr lang="en-US" altLang="en-US" dirty="0" smtClean="0"/>
              <a:t>\</a:t>
            </a:r>
            <a:r>
              <a:rPr lang="en-US" altLang="en-US" dirty="0" err="1" smtClean="0"/>
              <a:t>pau</a:t>
            </a:r>
            <a:r>
              <a:rPr lang="en-US" altLang="en-US" dirty="0" smtClean="0"/>
              <a:t>=1000\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behavior|Me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As you will have noticed I am a robot. Because I have \</a:t>
            </a:r>
            <a:r>
              <a:rPr lang="en-US" altLang="en-US" dirty="0" err="1" smtClean="0"/>
              <a:t>rmw</a:t>
            </a:r>
            <a:r>
              <a:rPr lang="en-US" altLang="en-US" dirty="0" smtClean="0"/>
              <a:t>=1\legs,  arms\</a:t>
            </a:r>
            <a:r>
              <a:rPr lang="en-US" altLang="en-US" dirty="0" err="1" smtClean="0"/>
              <a:t>rmw</a:t>
            </a:r>
            <a:r>
              <a:rPr lang="en-US" altLang="en-US" dirty="0" smtClean="0"/>
              <a:t>=0\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behavior|ShowBody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and a body that looks a bit like a human, \</a:t>
            </a:r>
            <a:r>
              <a:rPr lang="en-US" altLang="en-US" dirty="0" err="1" smtClean="0"/>
              <a:t>pau</a:t>
            </a:r>
            <a:r>
              <a:rPr lang="en-US" altLang="en-US" dirty="0" smtClean="0"/>
              <a:t>=500\I am a humanoid robot. </a:t>
            </a:r>
          </a:p>
          <a:p>
            <a:r>
              <a:rPr lang="en-US" altLang="en-US" dirty="0" smtClean="0"/>
              <a:t>Although we most of the time, 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behavior|SpreadBoth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behavior|LegRandomMove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all will agree on seeing a robot when we see one, providing a definition that we all agree on,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behavior|No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is not so easy.</a:t>
            </a:r>
          </a:p>
          <a:p>
            <a:r>
              <a:rPr lang="en-US" altLang="en-US" dirty="0" smtClean="0"/>
              <a:t>\</a:t>
            </a:r>
            <a:r>
              <a:rPr lang="en-US" altLang="en-US" dirty="0" err="1" smtClean="0"/>
              <a:t>pau</a:t>
            </a:r>
            <a:r>
              <a:rPr lang="en-US" altLang="en-US" dirty="0" smtClean="0"/>
              <a:t>=1000\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behavior|Capisce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behavior|LegRandomMove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Russell and </a:t>
            </a:r>
            <a:r>
              <a:rPr lang="en-US" altLang="en-US" dirty="0" err="1" smtClean="0"/>
              <a:t>Norvig</a:t>
            </a:r>
            <a:r>
              <a:rPr lang="en-US" altLang="en-US" dirty="0" smtClean="0"/>
              <a:t> define robots as, "physical agents that perform tasks by manipulating the physical world." 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behavior|LegRandomMove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To this end, robots are equipped with effectors and sensors.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behavior|SpreadBoth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{behavior|LegRandomMove-500-1.2-800}</a:t>
            </a:r>
          </a:p>
          <a:p>
            <a:r>
              <a:rPr lang="en-US" altLang="en-US" dirty="0" smtClean="0"/>
              <a:t>One of the issues with a typical definition as this one, is that, some appliances that you might think, are not robots, technically are.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behavior|Think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{behavior|LegRandomMove-500-1.2-800}</a:t>
            </a:r>
          </a:p>
          <a:p>
            <a:r>
              <a:rPr lang="en-US" altLang="en-US" dirty="0" smtClean="0"/>
              <a:t>Imagine, for example, your home thermostat. It is a physical agent, also has sensors and effectors, and manipulates temperature in the physical world.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behavior|PressDown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But a thermostat clearly is something very different from a robot like me!</a:t>
            </a:r>
          </a:p>
          <a:p>
            <a:r>
              <a:rPr lang="en-US" altLang="en-US" dirty="0" smtClean="0"/>
              <a:t>\</a:t>
            </a:r>
            <a:r>
              <a:rPr lang="en-US" altLang="en-US" dirty="0" err="1" smtClean="0"/>
              <a:t>pau</a:t>
            </a:r>
            <a:r>
              <a:rPr lang="en-US" altLang="en-US" dirty="0" smtClean="0"/>
              <a:t>=200\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behavior|PushAsideBoth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behavior|LegRandomMove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Up to now, there is no standard definition of robot that satisfies everyone, and many people have their own.</a:t>
            </a:r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B5FC470-0F60-4E52-BA50-9F61036BD09E}" type="slidenum">
              <a:rPr lang="en-US" altLang="en-US" smtClean="0">
                <a:latin typeface="Arial" charset="0"/>
              </a:rPr>
              <a:pPr>
                <a:spcBef>
                  <a:spcPct val="0"/>
                </a:spcBef>
              </a:pPr>
              <a:t>6</a:t>
            </a:fld>
            <a:endParaRPr lang="en-US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 Slide 7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behavior|Twinkle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{slide}\</a:t>
            </a:r>
            <a:r>
              <a:rPr lang="en-US" dirty="0" err="1" smtClean="0"/>
              <a:t>pau</a:t>
            </a:r>
            <a:r>
              <a:rPr lang="en-US" dirty="0" smtClean="0"/>
              <a:t>=1000\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behavior|Balance</a:t>
            </a:r>
            <a:r>
              <a:rPr lang="en-US" dirty="0" smtClean="0"/>
              <a:t>}</a:t>
            </a:r>
          </a:p>
          <a:p>
            <a:r>
              <a:rPr lang="en-US" dirty="0" smtClean="0"/>
              <a:t>Let's see if you understood the definition of robot.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behavior|State</a:t>
            </a:r>
            <a:r>
              <a:rPr lang="en-US" dirty="0" smtClean="0"/>
              <a:t>}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=500\</a:t>
            </a:r>
          </a:p>
          <a:p>
            <a:r>
              <a:rPr lang="en-US" dirty="0" smtClean="0"/>
              <a:t>Which of the following is, according to the previously given definition, not a robot?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=500\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You have 10 seconds to answer this question, then we will discuss the answers.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behavior|LookAround</a:t>
            </a:r>
            <a:r>
              <a:rPr lang="en-US" dirty="0" smtClean="0"/>
              <a:t>}</a:t>
            </a:r>
          </a:p>
          <a:p>
            <a:endParaRPr lang="en-US" dirty="0" smtClean="0"/>
          </a:p>
          <a:p>
            <a:r>
              <a:rPr lang="en-US" dirty="0" smtClean="0"/>
              <a:t># Slide 7 - Start timer</a:t>
            </a:r>
          </a:p>
          <a:p>
            <a:r>
              <a:rPr lang="en-US" dirty="0" smtClean="0"/>
              <a:t>{slide}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# Wait for 10 seconds.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=10000\</a:t>
            </a:r>
          </a:p>
          <a:p>
            <a:endParaRPr lang="en-US" dirty="0" smtClean="0"/>
          </a:p>
          <a:p>
            <a:r>
              <a:rPr lang="en-US" dirty="0" smtClean="0"/>
              <a:t># Slide 7 - Get results.</a:t>
            </a:r>
          </a:p>
          <a:p>
            <a:r>
              <a:rPr lang="en-US" dirty="0" smtClean="0"/>
              <a:t>{slide}</a:t>
            </a:r>
          </a:p>
          <a:p>
            <a:endParaRPr lang="en-US" dirty="0" smtClean="0"/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=2000\</a:t>
            </a:r>
          </a:p>
          <a:p>
            <a:r>
              <a:rPr lang="en-US" dirty="0" smtClean="0"/>
              <a:t># </a:t>
            </a:r>
            <a:r>
              <a:rPr lang="en-US" dirty="0" err="1" smtClean="0"/>
              <a:t>Hackfix</a:t>
            </a:r>
            <a:r>
              <a:rPr lang="en-US" dirty="0" smtClean="0"/>
              <a:t> to trigger the </a:t>
            </a:r>
            <a:r>
              <a:rPr lang="en-US" dirty="0" err="1" smtClean="0"/>
              <a:t>turningpoint</a:t>
            </a:r>
            <a:r>
              <a:rPr lang="en-US" dirty="0" smtClean="0"/>
              <a:t> choice command.</a:t>
            </a:r>
          </a:p>
          <a:p>
            <a:r>
              <a:rPr lang="en-US" dirty="0" smtClean="0"/>
              <a:t># last is a tie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Hum, let's see.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turningpoint</a:t>
            </a:r>
            <a:r>
              <a:rPr lang="en-US" dirty="0" smtClean="0"/>
              <a:t> choice | I told you </a:t>
            </a:r>
            <a:r>
              <a:rPr lang="en-US" dirty="0" err="1" smtClean="0"/>
              <a:t>Ze</a:t>
            </a:r>
            <a:r>
              <a:rPr lang="en-US" dirty="0" smtClean="0"/>
              <a:t>-bro is a robot. | That is correct. | You might think so, but a cruise control also has sensors and effectors that work in real time. | You can tele operate the mars rover, but it can also work autonomously | Well, it seems I have not been clear enough before. }</a:t>
            </a:r>
          </a:p>
          <a:p>
            <a:endParaRPr lang="en-US" dirty="0" smtClean="0"/>
          </a:p>
          <a:p>
            <a:r>
              <a:rPr lang="en-US" dirty="0" smtClean="0"/>
              <a:t># Slide 7 - Show correct answer.</a:t>
            </a:r>
          </a:p>
          <a:p>
            <a:r>
              <a:rPr lang="en-US" dirty="0" smtClean="0"/>
              <a:t>{slide}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=500\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behavior|HandOver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The correct answer was the vacuum cleaner.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behavior|Weigh</a:t>
            </a:r>
            <a:r>
              <a:rPr lang="en-US" dirty="0" smtClean="0"/>
              <a:t>}</a:t>
            </a:r>
          </a:p>
          <a:p>
            <a:r>
              <a:rPr lang="en-US" dirty="0" smtClean="0"/>
              <a:t>It does have effectors, but it does not have any sensors.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1AC164-3F16-4EA8-B03B-072A47F83CB3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0330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 Slide 8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behavior|Twinkle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{slide}\</a:t>
            </a:r>
            <a:r>
              <a:rPr lang="en-US" dirty="0" err="1" smtClean="0"/>
              <a:t>pau</a:t>
            </a:r>
            <a:r>
              <a:rPr lang="en-US" dirty="0" smtClean="0"/>
              <a:t>=1000\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behavior|FirstMe</a:t>
            </a:r>
            <a:r>
              <a:rPr lang="en-US" dirty="0" smtClean="0"/>
              <a:t>}</a:t>
            </a:r>
          </a:p>
          <a:p>
            <a:r>
              <a:rPr lang="en-US" dirty="0" smtClean="0"/>
              <a:t>From now on, I will take myself as a leading example to explain to you in more detail 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behavior|OneTheOther</a:t>
            </a:r>
            <a:r>
              <a:rPr lang="en-US" dirty="0" smtClean="0"/>
              <a:t>}</a:t>
            </a:r>
          </a:p>
          <a:p>
            <a:r>
              <a:rPr lang="en-US" dirty="0" smtClean="0"/>
              <a:t>about robot sensors and effectors.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I will also tell you something about creating a program to control me.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=300\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behavior|HandOverBoth</a:t>
            </a:r>
            <a:r>
              <a:rPr lang="en-US" dirty="0" smtClean="0"/>
              <a:t>}</a:t>
            </a:r>
          </a:p>
          <a:p>
            <a:r>
              <a:rPr lang="en-US" dirty="0" smtClean="0"/>
              <a:t>I will give you an overview of the most common, and important aspects.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1AC164-3F16-4EA8-B03B-072A47F83CB3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4030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 slide 9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behavior|Twinkle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{slide}\</a:t>
            </a:r>
            <a:r>
              <a:rPr lang="en-US" dirty="0" err="1" smtClean="0"/>
              <a:t>pau</a:t>
            </a:r>
            <a:r>
              <a:rPr lang="en-US" dirty="0" smtClean="0"/>
              <a:t>=1000\ 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behavior|YouAndMe</a:t>
            </a:r>
            <a:r>
              <a:rPr lang="en-US" dirty="0" smtClean="0"/>
              <a:t>}</a:t>
            </a:r>
          </a:p>
          <a:p>
            <a:r>
              <a:rPr lang="en-US" dirty="0" smtClean="0"/>
              <a:t>When you see a humanoid robot like me, you must be attracted by my elegant appearance.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behavior|SmallBow</a:t>
            </a:r>
            <a:r>
              <a:rPr lang="en-US" dirty="0" smtClean="0"/>
              <a:t>}</a:t>
            </a:r>
          </a:p>
          <a:p>
            <a:r>
              <a:rPr lang="en-US" dirty="0" smtClean="0"/>
              <a:t>{behavior|LegRandomMove-500-1.2-800}</a:t>
            </a:r>
          </a:p>
          <a:p>
            <a:r>
              <a:rPr lang="en-US" dirty="0" smtClean="0"/>
              <a:t>But in fact, I am a programmable compact electromechanical system, equipped with sensors that capture states of my body and the world around me.</a:t>
            </a:r>
          </a:p>
          <a:p>
            <a:endParaRPr lang="en-US" dirty="0" smtClean="0"/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=400\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behavior|ConvergeHands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All information gathered by my sensors is then processed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behavior|MeLeft</a:t>
            </a:r>
            <a:r>
              <a:rPr lang="en-US" dirty="0" smtClean="0"/>
              <a:t>}</a:t>
            </a:r>
          </a:p>
          <a:p>
            <a:r>
              <a:rPr lang="en-US" dirty="0" smtClean="0"/>
              <a:t>by my processors to decide what to do next.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behavior|Capisce</a:t>
            </a:r>
            <a:r>
              <a:rPr lang="en-US" dirty="0" smtClean="0"/>
              <a:t>}</a:t>
            </a:r>
          </a:p>
          <a:p>
            <a:r>
              <a:rPr lang="en-US" dirty="0" smtClean="0"/>
              <a:t>Based on this decision, I then use my effectors to manipulate objects or just move my limbs.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behavior|RotatingCapisce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To this end, a Linux system was tailored for me, to manage the data from various sensors, and schedule the control of effectors.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A framework called Nao Qi, which is a modular architecture, was designed to enable developers to build customized modules.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behavior|Me</a:t>
            </a:r>
            <a:r>
              <a:rPr lang="en-US" dirty="0" smtClean="0"/>
              <a:t>}</a:t>
            </a:r>
          </a:p>
          <a:p>
            <a:r>
              <a:rPr lang="en-US" dirty="0" smtClean="0"/>
              <a:t>One can also control me using SDK libraries. I will provide details later on.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1AC164-3F16-4EA8-B03B-072A47F83CB3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9392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471488" y="2055813"/>
            <a:ext cx="7307262" cy="1897062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nl-NL" altLang="en-US" smtClean="0">
              <a:latin typeface="Arial" charset="0"/>
              <a:cs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799" y="2155827"/>
            <a:ext cx="6798733" cy="64664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Click to </a:t>
            </a:r>
            <a:r>
              <a:rPr lang="nl-NL" dirty="0" err="1" smtClean="0"/>
              <a:t>edit</a:t>
            </a:r>
            <a:r>
              <a:rPr lang="nl-NL" dirty="0" smtClean="0"/>
              <a:t> </a:t>
            </a:r>
            <a:r>
              <a:rPr lang="nl-NL" dirty="0" err="1" smtClean="0"/>
              <a:t>Master</a:t>
            </a:r>
            <a:r>
              <a:rPr lang="nl-NL" dirty="0" smtClean="0"/>
              <a:t> </a:t>
            </a:r>
            <a:r>
              <a:rPr lang="nl-NL" dirty="0" err="1" smtClean="0"/>
              <a:t>title</a:t>
            </a:r>
            <a:r>
              <a:rPr lang="nl-NL" dirty="0" smtClean="0"/>
              <a:t> </a:t>
            </a:r>
            <a:r>
              <a:rPr lang="nl-NL" dirty="0" err="1" smtClean="0"/>
              <a:t>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94265" y="2861729"/>
            <a:ext cx="6781801" cy="1016004"/>
          </a:xfrm>
        </p:spPr>
        <p:txBody>
          <a:bodyPr/>
          <a:lstStyle>
            <a:lvl1pPr marL="0" indent="0" algn="l">
              <a:buNone/>
              <a:defRPr>
                <a:solidFill>
                  <a:srgbClr val="00A6D6"/>
                </a:solidFill>
                <a:latin typeface="Bookman Old Style"/>
                <a:cs typeface="Bookman Old Style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 dirty="0" smtClean="0"/>
              <a:t>Click to </a:t>
            </a:r>
            <a:r>
              <a:rPr lang="nl-NL" dirty="0" err="1" smtClean="0"/>
              <a:t>edit</a:t>
            </a:r>
            <a:r>
              <a:rPr lang="nl-NL" dirty="0" smtClean="0"/>
              <a:t> </a:t>
            </a:r>
            <a:r>
              <a:rPr lang="nl-NL" dirty="0" err="1" smtClean="0"/>
              <a:t>Master</a:t>
            </a:r>
            <a:r>
              <a:rPr lang="nl-NL" dirty="0" smtClean="0"/>
              <a:t> </a:t>
            </a:r>
            <a:r>
              <a:rPr lang="nl-NL" dirty="0" err="1" smtClean="0"/>
              <a:t>subtitle</a:t>
            </a:r>
            <a:r>
              <a:rPr lang="nl-NL" dirty="0" smtClean="0"/>
              <a:t> </a:t>
            </a:r>
            <a:r>
              <a:rPr lang="nl-NL" dirty="0" err="1" smtClean="0"/>
              <a:t>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5902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1884364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5987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288088" y="457200"/>
            <a:ext cx="1789112" cy="487838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17575" y="457200"/>
            <a:ext cx="5218113" cy="4878388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42342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5513" y="1828800"/>
            <a:ext cx="3492500" cy="3506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0413" y="1828800"/>
            <a:ext cx="3494087" cy="167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0413" y="3657600"/>
            <a:ext cx="3494087" cy="1677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55848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7009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 smtClean="0"/>
              <a:t>Klik om het opmaakprofiel van de modelondertitel te bewerken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0903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5673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3481305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25513" y="1828800"/>
            <a:ext cx="3492500" cy="3506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0413" y="1828800"/>
            <a:ext cx="3494087" cy="3506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9832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0837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7832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4063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1134011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917575" y="457200"/>
            <a:ext cx="7159625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en-US" smtClean="0"/>
              <a:t>Click to edit Master title style</a:t>
            </a:r>
            <a:br>
              <a:rPr lang="nl-NL" altLang="en-US" smtClean="0"/>
            </a:br>
            <a:endParaRPr lang="nl-NL" altLang="en-US" smtClean="0"/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5513" y="1828800"/>
            <a:ext cx="7138987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en-US" smtClean="0"/>
              <a:t>Click to edit Master text styles</a:t>
            </a:r>
          </a:p>
          <a:p>
            <a:pPr lvl="1"/>
            <a:r>
              <a:rPr lang="nl-NL" altLang="en-US" smtClean="0"/>
              <a:t>Second level</a:t>
            </a:r>
          </a:p>
          <a:p>
            <a:pPr lvl="2"/>
            <a:r>
              <a:rPr lang="nl-NL" altLang="en-US" smtClean="0"/>
              <a:t>Third level</a:t>
            </a:r>
          </a:p>
        </p:txBody>
      </p:sp>
      <p:sp>
        <p:nvSpPr>
          <p:cNvPr id="1028" name="Rectangle 13"/>
          <p:cNvSpPr>
            <a:spLocks noChangeArrowheads="1"/>
          </p:cNvSpPr>
          <p:nvPr/>
        </p:nvSpPr>
        <p:spPr bwMode="auto">
          <a:xfrm>
            <a:off x="0" y="6132513"/>
            <a:ext cx="9144000" cy="7254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r" eaLnBrk="1" hangingPunct="1">
              <a:defRPr/>
            </a:pPr>
            <a:endParaRPr lang="nl-NL" altLang="en-US" sz="2200" smtClean="0">
              <a:cs typeface="Arial" charset="0"/>
            </a:endParaRPr>
          </a:p>
        </p:txBody>
      </p:sp>
      <p:sp>
        <p:nvSpPr>
          <p:cNvPr id="1029" name="Rectangle 19"/>
          <p:cNvSpPr>
            <a:spLocks noChangeArrowheads="1"/>
          </p:cNvSpPr>
          <p:nvPr/>
        </p:nvSpPr>
        <p:spPr bwMode="auto">
          <a:xfrm>
            <a:off x="0" y="6584950"/>
            <a:ext cx="9144000" cy="27305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r" eaLnBrk="1" hangingPunct="1">
              <a:defRPr/>
            </a:pPr>
            <a:endParaRPr lang="nl-NL" altLang="en-US" sz="2200" smtClean="0">
              <a:cs typeface="Arial" charset="0"/>
            </a:endParaRPr>
          </a:p>
        </p:txBody>
      </p:sp>
      <p:sp>
        <p:nvSpPr>
          <p:cNvPr id="1030" name="Line 20"/>
          <p:cNvSpPr>
            <a:spLocks noChangeShapeType="1"/>
          </p:cNvSpPr>
          <p:nvPr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1" name="Line 22"/>
          <p:cNvSpPr>
            <a:spLocks noChangeShapeType="1"/>
          </p:cNvSpPr>
          <p:nvPr/>
        </p:nvSpPr>
        <p:spPr bwMode="auto">
          <a:xfrm>
            <a:off x="0" y="61341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2" name="Text Box 23"/>
          <p:cNvSpPr txBox="1">
            <a:spLocks noChangeArrowheads="1"/>
          </p:cNvSpPr>
          <p:nvPr/>
        </p:nvSpPr>
        <p:spPr bwMode="auto">
          <a:xfrm>
            <a:off x="3124200" y="6248400"/>
            <a:ext cx="4419600" cy="30480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endParaRPr lang="nl-NL" altLang="en-US" sz="1400" smtClean="0">
              <a:solidFill>
                <a:schemeClr val="bg2"/>
              </a:solidFill>
              <a:cs typeface="Arial" charset="0"/>
            </a:endParaRPr>
          </a:p>
        </p:txBody>
      </p:sp>
      <p:sp>
        <p:nvSpPr>
          <p:cNvPr id="1033" name="Rectangle 20"/>
          <p:cNvSpPr>
            <a:spLocks noChangeArrowheads="1"/>
          </p:cNvSpPr>
          <p:nvPr/>
        </p:nvSpPr>
        <p:spPr bwMode="auto">
          <a:xfrm>
            <a:off x="0" y="0"/>
            <a:ext cx="469900" cy="205740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r" eaLnBrk="1" hangingPunct="1">
              <a:defRPr/>
            </a:pPr>
            <a:endParaRPr lang="nl-NL" altLang="en-US" sz="2200" smtClean="0">
              <a:cs typeface="Arial" charset="0"/>
            </a:endParaRPr>
          </a:p>
        </p:txBody>
      </p:sp>
      <p:pic>
        <p:nvPicPr>
          <p:cNvPr id="1034" name="Picture 10" descr="logo_rgb4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6181725"/>
            <a:ext cx="881063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5" name="Rectangle 17"/>
          <p:cNvSpPr>
            <a:spLocks noChangeArrowheads="1"/>
          </p:cNvSpPr>
          <p:nvPr/>
        </p:nvSpPr>
        <p:spPr bwMode="auto">
          <a:xfrm>
            <a:off x="7735888" y="6362700"/>
            <a:ext cx="452437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r" eaLnBrk="1" hangingPunct="1">
              <a:defRPr/>
            </a:pPr>
            <a:fld id="{42768064-EE1F-4655-8B55-BBB0F69FA5E6}" type="slidenum">
              <a:rPr lang="nl-NL" altLang="en-US" sz="1100" smtClean="0">
                <a:cs typeface="Arial" charset="0"/>
              </a:rPr>
              <a:pPr algn="r" eaLnBrk="1" hangingPunct="1">
                <a:defRPr/>
              </a:pPr>
              <a:t>‹#›</a:t>
            </a:fld>
            <a:endParaRPr lang="nl-NL" altLang="en-US" sz="1100" smtClean="0">
              <a:cs typeface="Arial" charset="0"/>
            </a:endParaRPr>
          </a:p>
        </p:txBody>
      </p:sp>
      <p:sp>
        <p:nvSpPr>
          <p:cNvPr id="1036" name="TextBox 19"/>
          <p:cNvSpPr txBox="1">
            <a:spLocks noChangeArrowheads="1"/>
          </p:cNvSpPr>
          <p:nvPr/>
        </p:nvSpPr>
        <p:spPr bwMode="auto">
          <a:xfrm>
            <a:off x="5981700" y="6316663"/>
            <a:ext cx="2138363" cy="24606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000" dirty="0" smtClean="0">
                <a:solidFill>
                  <a:srgbClr val="00A6D6"/>
                </a:solidFill>
                <a:ea typeface="MS PGothic" charset="0"/>
              </a:rPr>
              <a:t>Artificial Intelligence - </a:t>
            </a:r>
            <a:r>
              <a:rPr lang="en-US" sz="1000" dirty="0" err="1" smtClean="0">
                <a:solidFill>
                  <a:srgbClr val="00A6D6"/>
                </a:solidFill>
                <a:ea typeface="MS PGothic" charset="0"/>
              </a:rPr>
              <a:t>RoboTutor</a:t>
            </a:r>
            <a:endParaRPr lang="en-US" sz="1000" dirty="0" smtClean="0">
              <a:solidFill>
                <a:srgbClr val="00A6D6"/>
              </a:solidFill>
              <a:ea typeface="MS PGothic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256" r:id="rId2"/>
    <p:sldLayoutId id="2147484257" r:id="rId3"/>
    <p:sldLayoutId id="2147484258" r:id="rId4"/>
    <p:sldLayoutId id="2147484259" r:id="rId5"/>
    <p:sldLayoutId id="2147484260" r:id="rId6"/>
    <p:sldLayoutId id="2147484261" r:id="rId7"/>
    <p:sldLayoutId id="2147484262" r:id="rId8"/>
    <p:sldLayoutId id="2147484263" r:id="rId9"/>
    <p:sldLayoutId id="2147484264" r:id="rId10"/>
    <p:sldLayoutId id="2147484265" r:id="rId11"/>
    <p:sldLayoutId id="2147484266" r:id="rId12"/>
    <p:sldLayoutId id="2147484267" r:id="rId13"/>
    <p:sldLayoutId id="2147484268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MS PGothic" pitchFamily="34" charset="-128"/>
          <a:cs typeface="MS PGothic" charset="0"/>
        </a:defRPr>
      </a:lvl2pPr>
      <a:lvl3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MS PGothic" pitchFamily="34" charset="-128"/>
          <a:cs typeface="MS PGothic" charset="0"/>
        </a:defRPr>
      </a:lvl3pPr>
      <a:lvl4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MS PGothic" pitchFamily="34" charset="-128"/>
          <a:cs typeface="MS PGothic" charset="0"/>
        </a:defRPr>
      </a:lvl4pPr>
      <a:lvl5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MS PGothic" pitchFamily="34" charset="-128"/>
          <a:cs typeface="MS PGothic" charset="0"/>
        </a:defRPr>
      </a:lvl5pPr>
      <a:lvl6pPr marL="13144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6pPr>
      <a:lvl7pPr marL="17716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7pPr>
      <a:lvl8pPr marL="22288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8pPr>
      <a:lvl9pPr marL="26860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9pPr>
    </p:titleStyle>
    <p:bodyStyle>
      <a:lvl1pPr marL="195263" indent="-195263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Char char="•"/>
        <a:defRPr sz="2000">
          <a:solidFill>
            <a:schemeClr val="tx1"/>
          </a:solidFill>
          <a:latin typeface="+mn-lt"/>
          <a:ea typeface="MS PGothic" pitchFamily="34" charset="-128"/>
          <a:cs typeface="MS PGothic" pitchFamily="34" charset="-128"/>
        </a:defRPr>
      </a:lvl1pPr>
      <a:lvl2pPr marL="576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pitchFamily="18" charset="0"/>
        <a:buChar char="•"/>
        <a:defRPr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957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pitchFamily="18" charset="0"/>
        <a:buChar char="•"/>
        <a:defRPr sz="16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338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4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1719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1764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6pPr>
      <a:lvl7pPr marL="26336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7pPr>
      <a:lvl8pPr marL="30908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8pPr>
      <a:lvl9pPr marL="35480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notesSlide" Target="../notesSlides/notesSlide11.xml"/><Relationship Id="rId7" Type="http://schemas.openxmlformats.org/officeDocument/2006/relationships/diagramQuickStyle" Target="../diagrams/quickStyl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25.jpeg"/><Relationship Id="rId9" Type="http://schemas.microsoft.com/office/2007/relationships/diagramDrawing" Target="../diagrams/drawing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5.wdp"/><Relationship Id="rId5" Type="http://schemas.openxmlformats.org/officeDocument/2006/relationships/image" Target="../media/image39.png"/><Relationship Id="rId4" Type="http://schemas.microsoft.com/office/2007/relationships/hdphoto" Target="../media/hdphoto4.wdp"/><Relationship Id="rId9" Type="http://schemas.openxmlformats.org/officeDocument/2006/relationships/comments" Target="../comments/commen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3" Type="http://schemas.openxmlformats.org/officeDocument/2006/relationships/tags" Target="../tags/tag19.xml"/><Relationship Id="rId7" Type="http://schemas.openxmlformats.org/officeDocument/2006/relationships/slideLayout" Target="../slideLayouts/slideLayout14.xml"/><Relationship Id="rId2" Type="http://schemas.openxmlformats.org/officeDocument/2006/relationships/tags" Target="../tags/tag18.xml"/><Relationship Id="rId1" Type="http://schemas.openxmlformats.org/officeDocument/2006/relationships/vmlDrawing" Target="../drawings/vmlDrawing3.v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10" Type="http://schemas.openxmlformats.org/officeDocument/2006/relationships/image" Target="../media/image52.emf"/><Relationship Id="rId4" Type="http://schemas.openxmlformats.org/officeDocument/2006/relationships/tags" Target="../tags/tag20.xml"/><Relationship Id="rId9" Type="http://schemas.openxmlformats.org/officeDocument/2006/relationships/oleObject" Target="../embeddings/oleObject3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3" Type="http://schemas.openxmlformats.org/officeDocument/2006/relationships/tags" Target="../tags/tag24.xml"/><Relationship Id="rId7" Type="http://schemas.openxmlformats.org/officeDocument/2006/relationships/slideLayout" Target="../slideLayouts/slideLayout14.xml"/><Relationship Id="rId2" Type="http://schemas.openxmlformats.org/officeDocument/2006/relationships/tags" Target="../tags/tag23.xml"/><Relationship Id="rId1" Type="http://schemas.openxmlformats.org/officeDocument/2006/relationships/vmlDrawing" Target="../drawings/vmlDrawing4.v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10" Type="http://schemas.openxmlformats.org/officeDocument/2006/relationships/image" Target="../media/image53.emf"/><Relationship Id="rId4" Type="http://schemas.openxmlformats.org/officeDocument/2006/relationships/tags" Target="../tags/tag25.xml"/><Relationship Id="rId9" Type="http://schemas.openxmlformats.org/officeDocument/2006/relationships/oleObject" Target="../embeddings/oleObject4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3" Type="http://schemas.openxmlformats.org/officeDocument/2006/relationships/tags" Target="../tags/tag29.xml"/><Relationship Id="rId7" Type="http://schemas.openxmlformats.org/officeDocument/2006/relationships/slideLayout" Target="../slideLayouts/slideLayout14.xml"/><Relationship Id="rId2" Type="http://schemas.openxmlformats.org/officeDocument/2006/relationships/tags" Target="../tags/tag28.xml"/><Relationship Id="rId1" Type="http://schemas.openxmlformats.org/officeDocument/2006/relationships/vmlDrawing" Target="../drawings/vmlDrawing5.v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10" Type="http://schemas.openxmlformats.org/officeDocument/2006/relationships/image" Target="../media/image54.emf"/><Relationship Id="rId4" Type="http://schemas.openxmlformats.org/officeDocument/2006/relationships/tags" Target="../tags/tag30.xml"/><Relationship Id="rId9" Type="http://schemas.openxmlformats.org/officeDocument/2006/relationships/oleObject" Target="../embeddings/oleObject5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7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tags" Target="../tags/tag5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4.xml"/><Relationship Id="rId1" Type="http://schemas.openxmlformats.org/officeDocument/2006/relationships/vmlDrawing" Target="../drawings/vmlDrawing1.vml"/><Relationship Id="rId6" Type="http://schemas.openxmlformats.org/officeDocument/2006/relationships/slideLayout" Target="../slideLayouts/slideLayout14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9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3" Type="http://schemas.openxmlformats.org/officeDocument/2006/relationships/tags" Target="../tags/tag11.xml"/><Relationship Id="rId7" Type="http://schemas.openxmlformats.org/officeDocument/2006/relationships/slideLayout" Target="../slideLayouts/slideLayout14.xml"/><Relationship Id="rId2" Type="http://schemas.openxmlformats.org/officeDocument/2006/relationships/tags" Target="../tags/tag10.xml"/><Relationship Id="rId1" Type="http://schemas.openxmlformats.org/officeDocument/2006/relationships/vmlDrawing" Target="../drawings/vmlDrawing2.v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10" Type="http://schemas.openxmlformats.org/officeDocument/2006/relationships/image" Target="../media/image16.emf"/><Relationship Id="rId4" Type="http://schemas.openxmlformats.org/officeDocument/2006/relationships/tags" Target="../tags/tag12.xml"/><Relationship Id="rId9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8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Relationship Id="rId6" Type="http://schemas.openxmlformats.org/officeDocument/2006/relationships/image" Target="../media/image19.jpeg"/><Relationship Id="rId5" Type="http://schemas.microsoft.com/office/2007/relationships/hdphoto" Target="../media/hdphoto2.wdp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5"/>
          <p:cNvSpPr>
            <a:spLocks noChangeArrowheads="1"/>
          </p:cNvSpPr>
          <p:nvPr/>
        </p:nvSpPr>
        <p:spPr bwMode="auto">
          <a:xfrm>
            <a:off x="471488" y="2055813"/>
            <a:ext cx="8350250" cy="189706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endParaRPr lang="nl-NL" altLang="en-US" sz="2400">
              <a:latin typeface="Arial" charset="0"/>
              <a:cs typeface="Arial" charset="0"/>
            </a:endParaRPr>
          </a:p>
        </p:txBody>
      </p:sp>
      <p:sp>
        <p:nvSpPr>
          <p:cNvPr id="3075" name="Title 3"/>
          <p:cNvSpPr>
            <a:spLocks noGrp="1"/>
          </p:cNvSpPr>
          <p:nvPr>
            <p:ph type="ctrTitle"/>
          </p:nvPr>
        </p:nvSpPr>
        <p:spPr>
          <a:xfrm>
            <a:off x="685800" y="2155825"/>
            <a:ext cx="6799263" cy="646113"/>
          </a:xfrm>
        </p:spPr>
        <p:txBody>
          <a:bodyPr/>
          <a:lstStyle/>
          <a:p>
            <a:pPr marL="0" indent="0"/>
            <a:r>
              <a:rPr lang="en-US" altLang="en-US" sz="4400" smtClean="0"/>
              <a:t>Nao by Nao</a:t>
            </a:r>
          </a:p>
        </p:txBody>
      </p:sp>
      <p:sp>
        <p:nvSpPr>
          <p:cNvPr id="3076" name="Subtitle 4"/>
          <p:cNvSpPr>
            <a:spLocks noGrp="1"/>
          </p:cNvSpPr>
          <p:nvPr>
            <p:ph type="subTitle" idx="1"/>
          </p:nvPr>
        </p:nvSpPr>
        <p:spPr>
          <a:xfrm>
            <a:off x="693738" y="2997200"/>
            <a:ext cx="6781800" cy="828675"/>
          </a:xfrm>
        </p:spPr>
        <p:txBody>
          <a:bodyPr/>
          <a:lstStyle/>
          <a:p>
            <a:r>
              <a:rPr lang="en-US" altLang="en-US" sz="2800" smtClean="0">
                <a:latin typeface="Bookman Old Style" pitchFamily="18" charset="0"/>
              </a:rPr>
              <a:t>An introduction to robotics</a:t>
            </a:r>
          </a:p>
        </p:txBody>
      </p:sp>
      <p:sp>
        <p:nvSpPr>
          <p:cNvPr id="3077" name="Rectangle 20"/>
          <p:cNvSpPr>
            <a:spLocks noChangeArrowheads="1"/>
          </p:cNvSpPr>
          <p:nvPr/>
        </p:nvSpPr>
        <p:spPr bwMode="auto">
          <a:xfrm>
            <a:off x="0" y="0"/>
            <a:ext cx="469900" cy="2057400"/>
          </a:xfrm>
          <a:prstGeom prst="rect">
            <a:avLst/>
          </a:prstGeom>
          <a:solidFill>
            <a:srgbClr val="00A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endParaRPr lang="nl-NL" altLang="en-US" sz="2200">
              <a:cs typeface="Arial" charset="0"/>
            </a:endParaRPr>
          </a:p>
        </p:txBody>
      </p:sp>
      <p:pic>
        <p:nvPicPr>
          <p:cNvPr id="3078" name="Picture 7" descr="F:\myProject\Robotics\NAO\nao_img\GreyNa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313" y="2216150"/>
            <a:ext cx="2162175" cy="379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779172"/>
          </a:xfrm>
        </p:spPr>
        <p:txBody>
          <a:bodyPr/>
          <a:lstStyle/>
          <a:p>
            <a:r>
              <a:rPr lang="en-US" altLang="en-US" dirty="0" smtClean="0"/>
              <a:t>Remote and Local Control</a:t>
            </a:r>
          </a:p>
        </p:txBody>
      </p:sp>
      <p:pic>
        <p:nvPicPr>
          <p:cNvPr id="11267" name="Picture 4" descr="F:\myProject\Robotics\NAO\nao_img\nao_clipart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5523" y1="10945" x2="25523" y2="10945"/>
                        <a14:foregroundMark x1="1674" y1="20398" x2="1674" y2="20398"/>
                        <a14:foregroundMark x1="13389" y1="16418" x2="13389" y2="16418"/>
                        <a14:foregroundMark x1="26360" y1="995" x2="26360" y2="995"/>
                        <a14:foregroundMark x1="74059" y1="3980" x2="74059" y2="3980"/>
                        <a14:foregroundMark x1="5439" y1="33582" x2="5439" y2="33582"/>
                        <a14:foregroundMark x1="24686" y1="15672" x2="24686" y2="15672"/>
                        <a14:foregroundMark x1="26778" y1="4975" x2="26778" y2="4975"/>
                        <a14:foregroundMark x1="20084" y1="15174" x2="20084" y2="15174"/>
                        <a14:foregroundMark x1="8368" y1="19652" x2="8368" y2="19652"/>
                        <a14:backgroundMark x1="6695" y1="3234" x2="6695" y2="3234"/>
                        <a14:backgroundMark x1="13389" y1="7960" x2="13389" y2="7960"/>
                        <a14:backgroundMark x1="5858" y1="10945" x2="5858" y2="10945"/>
                        <a14:backgroundMark x1="18410" y1="1741" x2="18410" y2="1741"/>
                        <a14:backgroundMark x1="18828" y1="6468" x2="18828" y2="6468"/>
                        <a14:backgroundMark x1="5858" y1="15174" x2="5858" y2="15174"/>
                        <a14:backgroundMark x1="1674" y1="13433" x2="1674" y2="13433"/>
                        <a14:backgroundMark x1="18410" y1="4726" x2="18410" y2="47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6159" y="1808163"/>
            <a:ext cx="2085975" cy="3506787"/>
          </a:xfrm>
        </p:spPr>
      </p:pic>
      <p:pic>
        <p:nvPicPr>
          <p:cNvPr id="11268" name="Picture 4" descr="6e23d-DellComput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970" y="2285058"/>
            <a:ext cx="2927350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7" descr="F:\wireless logo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350" y="2257088"/>
            <a:ext cx="57150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 descr="http://www.sitecom.com/image/productimage/6978/wl-366-product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072" y="1630363"/>
            <a:ext cx="1512887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7" descr="F:\wireless logo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656" y="2076450"/>
            <a:ext cx="57308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>
            <a:stCxn id="14" idx="3"/>
            <a:endCxn id="11270" idx="1"/>
          </p:cNvCxnSpPr>
          <p:nvPr/>
        </p:nvCxnSpPr>
        <p:spPr>
          <a:xfrm flipV="1">
            <a:off x="1660634" y="2197101"/>
            <a:ext cx="2010438" cy="83185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11270" idx="3"/>
            <a:endCxn id="19" idx="1"/>
          </p:cNvCxnSpPr>
          <p:nvPr/>
        </p:nvCxnSpPr>
        <p:spPr>
          <a:xfrm>
            <a:off x="5183959" y="2197101"/>
            <a:ext cx="1906424" cy="1062683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 bwMode="auto">
          <a:xfrm>
            <a:off x="522396" y="2763838"/>
            <a:ext cx="1138238" cy="53022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defRPr/>
            </a:pPr>
            <a:r>
              <a:rPr lang="en-US" dirty="0">
                <a:latin typeface="Arial" charset="0"/>
                <a:ea typeface="ＭＳ Ｐゴシック" pitchFamily="1" charset="-128"/>
                <a:cs typeface="Arial" charset="0"/>
              </a:rPr>
              <a:t>Server</a:t>
            </a:r>
          </a:p>
        </p:txBody>
      </p:sp>
      <p:sp>
        <p:nvSpPr>
          <p:cNvPr id="19" name="Rounded Rectangle 18"/>
          <p:cNvSpPr/>
          <p:nvPr/>
        </p:nvSpPr>
        <p:spPr bwMode="auto">
          <a:xfrm>
            <a:off x="7090383" y="2994671"/>
            <a:ext cx="1138237" cy="53022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defRPr/>
            </a:pPr>
            <a:r>
              <a:rPr lang="en-US" dirty="0">
                <a:latin typeface="Arial" charset="0"/>
                <a:ea typeface="ＭＳ Ｐゴシック" pitchFamily="1" charset="-128"/>
                <a:cs typeface="Arial" charset="0"/>
              </a:rPr>
              <a:t>Client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743200" y="3657600"/>
            <a:ext cx="3600216" cy="19389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 smtClean="0">
                <a:cs typeface="Arial" charset="0"/>
              </a:rPr>
              <a:t>Local vs. Remote</a:t>
            </a:r>
            <a:endParaRPr lang="en-US" b="1" dirty="0">
              <a:cs typeface="Arial" charset="0"/>
            </a:endParaRPr>
          </a:p>
          <a:p>
            <a:pPr>
              <a:defRPr/>
            </a:pPr>
            <a:endParaRPr lang="en-US" dirty="0">
              <a:cs typeface="Arial" charset="0"/>
            </a:endParaRPr>
          </a:p>
          <a:p>
            <a:pPr>
              <a:defRPr/>
            </a:pPr>
            <a:r>
              <a:rPr lang="en-US" dirty="0">
                <a:cs typeface="Arial" charset="0"/>
              </a:rPr>
              <a:t>Trade-off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dirty="0">
                <a:cs typeface="Arial" charset="0"/>
              </a:rPr>
              <a:t>Computational power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dirty="0">
                <a:cs typeface="Arial" charset="0"/>
              </a:rPr>
              <a:t>Data transmission cost</a:t>
            </a:r>
          </a:p>
        </p:txBody>
      </p:sp>
      <p:sp>
        <p:nvSpPr>
          <p:cNvPr id="2" name="Rectangle 1"/>
          <p:cNvSpPr/>
          <p:nvPr/>
        </p:nvSpPr>
        <p:spPr>
          <a:xfrm>
            <a:off x="437041" y="5381050"/>
            <a:ext cx="13089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600" dirty="0"/>
              <a:t>Atom Z530 </a:t>
            </a:r>
            <a:endParaRPr lang="en-US" altLang="en-US" sz="1600" dirty="0" smtClean="0"/>
          </a:p>
          <a:p>
            <a:r>
              <a:rPr lang="en-US" altLang="en-US" sz="1600" dirty="0" smtClean="0"/>
              <a:t>on </a:t>
            </a:r>
            <a:r>
              <a:rPr lang="en-US" altLang="en-US" sz="1600" dirty="0"/>
              <a:t>the robot</a:t>
            </a:r>
          </a:p>
        </p:txBody>
      </p:sp>
      <p:sp>
        <p:nvSpPr>
          <p:cNvPr id="3" name="Rectangle 2"/>
          <p:cNvSpPr/>
          <p:nvPr/>
        </p:nvSpPr>
        <p:spPr>
          <a:xfrm>
            <a:off x="7074251" y="4396929"/>
            <a:ext cx="15359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sz="1600" dirty="0"/>
              <a:t>Core i7 </a:t>
            </a:r>
            <a:r>
              <a:rPr lang="en-US" altLang="en-US" sz="1600" dirty="0" smtClean="0"/>
              <a:t>on </a:t>
            </a:r>
            <a:r>
              <a:rPr lang="en-US" altLang="en-US" sz="1600" dirty="0"/>
              <a:t>the </a:t>
            </a:r>
            <a:endParaRPr lang="en-US" altLang="en-US" sz="1600" dirty="0" smtClean="0"/>
          </a:p>
          <a:p>
            <a:pPr algn="ctr"/>
            <a:r>
              <a:rPr lang="en-US" altLang="en-US" sz="1600" dirty="0" smtClean="0"/>
              <a:t>desktop/laptop</a:t>
            </a:r>
            <a:endParaRPr lang="en-US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3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627063"/>
          </a:xfrm>
        </p:spPr>
        <p:txBody>
          <a:bodyPr/>
          <a:lstStyle/>
          <a:p>
            <a:r>
              <a:rPr lang="en-US" altLang="en-US" smtClean="0"/>
              <a:t>Sensors</a:t>
            </a:r>
          </a:p>
        </p:txBody>
      </p:sp>
      <p:sp>
        <p:nvSpPr>
          <p:cNvPr id="12292" name="Content Placeholder 2"/>
          <p:cNvSpPr txBox="1">
            <a:spLocks/>
          </p:cNvSpPr>
          <p:nvPr/>
        </p:nvSpPr>
        <p:spPr bwMode="auto">
          <a:xfrm>
            <a:off x="523875" y="1652588"/>
            <a:ext cx="4525963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195263" indent="-195263"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652463" indent="-195263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dirty="0">
                <a:cs typeface="Arial" charset="0"/>
              </a:rPr>
              <a:t>Sensors</a:t>
            </a:r>
          </a:p>
          <a:p>
            <a:pPr lvl="1">
              <a:buFontTx/>
              <a:buChar char="•"/>
            </a:pPr>
            <a:r>
              <a:rPr lang="en-US" altLang="en-US" sz="2000" dirty="0">
                <a:cs typeface="Arial" charset="0"/>
              </a:rPr>
              <a:t>Perceive properties and events from environment</a:t>
            </a:r>
          </a:p>
          <a:p>
            <a:pPr lvl="2">
              <a:buFontTx/>
              <a:buChar char="•"/>
            </a:pPr>
            <a:r>
              <a:rPr lang="en-US" altLang="en-US" dirty="0">
                <a:cs typeface="Arial" charset="0"/>
              </a:rPr>
              <a:t>Color, shape, size of objects</a:t>
            </a:r>
          </a:p>
          <a:p>
            <a:pPr lvl="2">
              <a:buFontTx/>
              <a:buChar char="•"/>
            </a:pPr>
            <a:r>
              <a:rPr lang="en-US" altLang="en-US" dirty="0">
                <a:cs typeface="Arial" charset="0"/>
              </a:rPr>
              <a:t>A human is approaching the robot</a:t>
            </a:r>
          </a:p>
          <a:p>
            <a:pPr lvl="1">
              <a:buFontTx/>
              <a:buChar char="•"/>
            </a:pPr>
            <a:r>
              <a:rPr lang="en-US" altLang="en-US" sz="2000" dirty="0">
                <a:cs typeface="Arial" charset="0"/>
              </a:rPr>
              <a:t>Feedback on its own behaviors</a:t>
            </a:r>
          </a:p>
          <a:p>
            <a:pPr lvl="2">
              <a:buFontTx/>
              <a:buChar char="•"/>
            </a:pPr>
            <a:r>
              <a:rPr lang="en-US" altLang="en-US" dirty="0">
                <a:cs typeface="Arial" charset="0"/>
              </a:rPr>
              <a:t>Is the robot hand touching the cup?</a:t>
            </a:r>
            <a:endParaRPr lang="en-US" altLang="en-US" sz="1200" dirty="0">
              <a:cs typeface="Arial" charset="0"/>
            </a:endParaRPr>
          </a:p>
          <a:p>
            <a:endParaRPr lang="en-US" altLang="en-US" dirty="0"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en-US" altLang="en-US" dirty="0">
                <a:cs typeface="Arial" charset="0"/>
              </a:rPr>
              <a:t>Example </a:t>
            </a:r>
            <a:r>
              <a:rPr lang="en-US" altLang="en-US" dirty="0" smtClean="0">
                <a:cs typeface="Arial" charset="0"/>
              </a:rPr>
              <a:t>sensors</a:t>
            </a:r>
            <a:r>
              <a:rPr lang="en-US" altLang="en-US" dirty="0">
                <a:cs typeface="Arial" charset="0"/>
              </a:rPr>
              <a:t>:</a:t>
            </a:r>
          </a:p>
          <a:p>
            <a:pPr lvl="1">
              <a:buFontTx/>
              <a:buChar char="•"/>
            </a:pPr>
            <a:r>
              <a:rPr lang="en-US" altLang="en-US" sz="2000" dirty="0">
                <a:cs typeface="Arial" charset="0"/>
              </a:rPr>
              <a:t>Gyroscope, thermometer, </a:t>
            </a:r>
          </a:p>
          <a:p>
            <a:pPr lvl="1">
              <a:buFontTx/>
              <a:buNone/>
            </a:pPr>
            <a:r>
              <a:rPr lang="en-US" altLang="en-US" sz="2000" dirty="0">
                <a:cs typeface="Arial" charset="0"/>
              </a:rPr>
              <a:t>laser sensor, camera, microphone, </a:t>
            </a:r>
          </a:p>
          <a:p>
            <a:pPr lvl="1">
              <a:buFontTx/>
              <a:buNone/>
            </a:pPr>
            <a:r>
              <a:rPr lang="en-US" altLang="en-US" sz="2000" dirty="0">
                <a:cs typeface="Arial" charset="0"/>
              </a:rPr>
              <a:t>etc.</a:t>
            </a:r>
          </a:p>
        </p:txBody>
      </p:sp>
      <p:pic>
        <p:nvPicPr>
          <p:cNvPr id="12293" name="Picture 4" descr="The-Eye-oko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5" t="8145" r="7156" b="12218"/>
          <a:stretch>
            <a:fillRect/>
          </a:stretch>
        </p:blipFill>
        <p:spPr bwMode="auto">
          <a:xfrm>
            <a:off x="6329509" y="112332"/>
            <a:ext cx="2628608" cy="138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7" name="Content Placeholder 3"/>
          <p:cNvGraphicFramePr>
            <a:graphicFrameLocks noGrp="1"/>
          </p:cNvGraphicFramePr>
          <p:nvPr>
            <p:ph idx="1"/>
          </p:nvPr>
        </p:nvGraphicFramePr>
        <p:xfrm>
          <a:off x="4679505" y="1652588"/>
          <a:ext cx="4464495" cy="468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2295" name="TextBox 17"/>
          <p:cNvSpPr txBox="1">
            <a:spLocks noChangeArrowheads="1"/>
          </p:cNvSpPr>
          <p:nvPr/>
        </p:nvSpPr>
        <p:spPr bwMode="auto">
          <a:xfrm>
            <a:off x="5503863" y="2542870"/>
            <a:ext cx="660400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ts val="1500"/>
              </a:lnSpc>
              <a:buClrTx/>
              <a:buFontTx/>
              <a:buNone/>
            </a:pPr>
            <a:r>
              <a:rPr lang="en-US" altLang="zh-CN" sz="1600" dirty="0">
                <a:solidFill>
                  <a:srgbClr val="002060"/>
                </a:solidFill>
                <a:cs typeface="Arial" charset="0"/>
              </a:rPr>
              <a:t>lasers</a:t>
            </a:r>
            <a:endParaRPr lang="zh-CN" altLang="en-US" sz="1600" dirty="0">
              <a:solidFill>
                <a:srgbClr val="002060"/>
              </a:solidFill>
              <a:cs typeface="Arial" charset="0"/>
            </a:endParaRPr>
          </a:p>
        </p:txBody>
      </p:sp>
      <p:sp>
        <p:nvSpPr>
          <p:cNvPr id="12296" name="TextBox 19"/>
          <p:cNvSpPr txBox="1">
            <a:spLocks noChangeArrowheads="1"/>
          </p:cNvSpPr>
          <p:nvPr/>
        </p:nvSpPr>
        <p:spPr bwMode="auto">
          <a:xfrm>
            <a:off x="7221538" y="2049463"/>
            <a:ext cx="844550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ts val="1500"/>
              </a:lnSpc>
              <a:buClrTx/>
              <a:buFontTx/>
              <a:buNone/>
            </a:pPr>
            <a:r>
              <a:rPr lang="en-US" altLang="zh-CN" sz="1600">
                <a:solidFill>
                  <a:srgbClr val="002060"/>
                </a:solidFill>
                <a:cs typeface="Arial" charset="0"/>
              </a:rPr>
              <a:t>infrared</a:t>
            </a:r>
            <a:endParaRPr lang="zh-CN" altLang="en-US" sz="1600">
              <a:solidFill>
                <a:srgbClr val="002060"/>
              </a:solidFill>
              <a:cs typeface="Arial" charset="0"/>
            </a:endParaRPr>
          </a:p>
        </p:txBody>
      </p:sp>
      <p:sp>
        <p:nvSpPr>
          <p:cNvPr id="12297" name="TextBox 20"/>
          <p:cNvSpPr txBox="1">
            <a:spLocks noChangeArrowheads="1"/>
          </p:cNvSpPr>
          <p:nvPr/>
        </p:nvSpPr>
        <p:spPr bwMode="auto">
          <a:xfrm>
            <a:off x="8299450" y="2360613"/>
            <a:ext cx="8445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ts val="1500"/>
              </a:lnSpc>
              <a:buClrTx/>
              <a:buFontTx/>
              <a:buNone/>
            </a:pPr>
            <a:r>
              <a:rPr lang="en-US" altLang="zh-CN" sz="1600">
                <a:solidFill>
                  <a:srgbClr val="002060"/>
                </a:solidFill>
                <a:cs typeface="Arial" charset="0"/>
              </a:rPr>
              <a:t>camera</a:t>
            </a:r>
          </a:p>
        </p:txBody>
      </p:sp>
      <p:sp>
        <p:nvSpPr>
          <p:cNvPr id="12298" name="TextBox 21"/>
          <p:cNvSpPr txBox="1">
            <a:spLocks noChangeArrowheads="1"/>
          </p:cNvSpPr>
          <p:nvPr/>
        </p:nvSpPr>
        <p:spPr bwMode="auto">
          <a:xfrm>
            <a:off x="5049838" y="4752975"/>
            <a:ext cx="906462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ts val="1500"/>
              </a:lnSpc>
              <a:buClrTx/>
              <a:buFontTx/>
              <a:buNone/>
            </a:pPr>
            <a:r>
              <a:rPr lang="en-US" altLang="zh-CN" sz="1600">
                <a:solidFill>
                  <a:srgbClr val="002060"/>
                </a:solidFill>
                <a:cs typeface="Arial" charset="0"/>
              </a:rPr>
              <a:t>digital </a:t>
            </a:r>
          </a:p>
          <a:p>
            <a:pPr eaLnBrk="1" hangingPunct="1">
              <a:lnSpc>
                <a:spcPts val="1500"/>
              </a:lnSpc>
              <a:buClrTx/>
              <a:buFontTx/>
              <a:buNone/>
            </a:pPr>
            <a:r>
              <a:rPr lang="en-US" altLang="zh-CN" sz="1600">
                <a:solidFill>
                  <a:srgbClr val="002060"/>
                </a:solidFill>
                <a:cs typeface="Arial" charset="0"/>
              </a:rPr>
              <a:t>compass</a:t>
            </a:r>
            <a:endParaRPr lang="zh-CN" altLang="en-US" sz="1600">
              <a:solidFill>
                <a:srgbClr val="002060"/>
              </a:solidFill>
              <a:cs typeface="Arial" charset="0"/>
            </a:endParaRPr>
          </a:p>
        </p:txBody>
      </p:sp>
      <p:sp>
        <p:nvSpPr>
          <p:cNvPr id="12299" name="TextBox 22"/>
          <p:cNvSpPr txBox="1">
            <a:spLocks noChangeArrowheads="1"/>
          </p:cNvSpPr>
          <p:nvPr/>
        </p:nvSpPr>
        <p:spPr bwMode="auto">
          <a:xfrm>
            <a:off x="5803900" y="5905500"/>
            <a:ext cx="684213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ts val="1500"/>
              </a:lnSpc>
              <a:buClrTx/>
              <a:buFontTx/>
              <a:buNone/>
            </a:pPr>
            <a:r>
              <a:rPr lang="en-US" altLang="zh-CN" sz="1600">
                <a:solidFill>
                  <a:srgbClr val="002060"/>
                </a:solidFill>
                <a:cs typeface="Arial" charset="0"/>
              </a:rPr>
              <a:t>sonar</a:t>
            </a:r>
            <a:endParaRPr lang="zh-CN" altLang="en-US" sz="1600">
              <a:solidFill>
                <a:srgbClr val="002060"/>
              </a:solidFill>
              <a:cs typeface="Arial" charset="0"/>
            </a:endParaRPr>
          </a:p>
        </p:txBody>
      </p:sp>
      <p:sp>
        <p:nvSpPr>
          <p:cNvPr id="12300" name="TextBox 23"/>
          <p:cNvSpPr txBox="1">
            <a:spLocks noChangeArrowheads="1"/>
          </p:cNvSpPr>
          <p:nvPr/>
        </p:nvSpPr>
        <p:spPr bwMode="auto">
          <a:xfrm>
            <a:off x="7843837" y="4924730"/>
            <a:ext cx="13747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ts val="1500"/>
              </a:lnSpc>
              <a:buClrTx/>
              <a:buFontTx/>
              <a:buNone/>
            </a:pPr>
            <a:r>
              <a:rPr lang="en-US" altLang="zh-CN" sz="1600" dirty="0">
                <a:solidFill>
                  <a:srgbClr val="002060"/>
                </a:solidFill>
                <a:cs typeface="Arial" charset="0"/>
              </a:rPr>
              <a:t>photoelectric</a:t>
            </a:r>
          </a:p>
          <a:p>
            <a:pPr eaLnBrk="1" hangingPunct="1">
              <a:lnSpc>
                <a:spcPts val="1500"/>
              </a:lnSpc>
              <a:buClrTx/>
              <a:buFontTx/>
              <a:buNone/>
            </a:pPr>
            <a:r>
              <a:rPr lang="en-US" altLang="zh-CN" sz="1600" dirty="0">
                <a:solidFill>
                  <a:srgbClr val="002060"/>
                </a:solidFill>
                <a:cs typeface="Arial" charset="0"/>
              </a:rPr>
              <a:t>encoder</a:t>
            </a:r>
            <a:endParaRPr lang="zh-CN" altLang="en-US" sz="1600" dirty="0">
              <a:solidFill>
                <a:srgbClr val="002060"/>
              </a:solidFill>
              <a:cs typeface="Arial" charset="0"/>
            </a:endParaRPr>
          </a:p>
        </p:txBody>
      </p:sp>
      <p:sp>
        <p:nvSpPr>
          <p:cNvPr id="12301" name="TextBox 24"/>
          <p:cNvSpPr txBox="1">
            <a:spLocks noChangeArrowheads="1"/>
          </p:cNvSpPr>
          <p:nvPr/>
        </p:nvSpPr>
        <p:spPr bwMode="auto">
          <a:xfrm>
            <a:off x="8167688" y="3975100"/>
            <a:ext cx="547687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ts val="1500"/>
              </a:lnSpc>
              <a:buClrTx/>
              <a:buFontTx/>
              <a:buNone/>
            </a:pPr>
            <a:r>
              <a:rPr lang="en-US" altLang="zh-CN" sz="1600">
                <a:solidFill>
                  <a:srgbClr val="002060"/>
                </a:solidFill>
                <a:cs typeface="Arial" charset="0"/>
              </a:rPr>
              <a:t>GPS</a:t>
            </a:r>
            <a:endParaRPr lang="zh-CN" altLang="en-US" sz="1600">
              <a:solidFill>
                <a:srgbClr val="002060"/>
              </a:solidFill>
              <a:cs typeface="Arial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917576" y="457200"/>
            <a:ext cx="4104368" cy="792051"/>
          </a:xfrm>
        </p:spPr>
        <p:txBody>
          <a:bodyPr/>
          <a:lstStyle/>
          <a:p>
            <a:r>
              <a:rPr lang="en-US" altLang="en-US" dirty="0" smtClean="0"/>
              <a:t>Sensors of NAO</a:t>
            </a:r>
          </a:p>
        </p:txBody>
      </p:sp>
      <p:pic>
        <p:nvPicPr>
          <p:cNvPr id="13315" name="Picture 8" descr="nao_h25_pres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1285" y="1485900"/>
            <a:ext cx="4911725" cy="4475163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462594" y="1618938"/>
            <a:ext cx="3565292" cy="4433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195263" indent="-195263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  <a:cs typeface="MS PGothic" pitchFamily="34" charset="-128"/>
              </a:defRPr>
            </a:lvl1pPr>
            <a:lvl2pPr marL="576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957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1338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1719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1764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6pPr>
            <a:lvl7pPr marL="26336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7pPr>
            <a:lvl8pPr marL="30908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8pPr>
            <a:lvl9pPr marL="35480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altLang="en-US" kern="0" dirty="0" smtClean="0"/>
              <a:t>Camera		2</a:t>
            </a:r>
          </a:p>
          <a:p>
            <a:pPr>
              <a:defRPr/>
            </a:pPr>
            <a:r>
              <a:rPr lang="en-US" altLang="en-US" kern="0" dirty="0" smtClean="0"/>
              <a:t>Microphone		4</a:t>
            </a:r>
          </a:p>
          <a:p>
            <a:pPr>
              <a:defRPr/>
            </a:pPr>
            <a:r>
              <a:rPr lang="en-US" altLang="en-US" kern="0" dirty="0" smtClean="0"/>
              <a:t>Sonar			2</a:t>
            </a:r>
          </a:p>
          <a:p>
            <a:pPr>
              <a:defRPr/>
            </a:pPr>
            <a:r>
              <a:rPr lang="en-US" altLang="en-US" kern="0" dirty="0"/>
              <a:t>Pressure	</a:t>
            </a:r>
            <a:r>
              <a:rPr lang="en-US" altLang="en-US" kern="0" dirty="0" smtClean="0"/>
              <a:t>	8</a:t>
            </a:r>
          </a:p>
          <a:p>
            <a:pPr>
              <a:defRPr/>
            </a:pPr>
            <a:r>
              <a:rPr lang="en-US" altLang="en-US" kern="0" dirty="0" smtClean="0"/>
              <a:t>Tactile		9</a:t>
            </a:r>
          </a:p>
          <a:p>
            <a:pPr>
              <a:defRPr/>
            </a:pPr>
            <a:r>
              <a:rPr lang="en-US" altLang="en-US" kern="0" dirty="0" smtClean="0"/>
              <a:t>Bumper		4</a:t>
            </a:r>
          </a:p>
          <a:p>
            <a:pPr>
              <a:defRPr/>
            </a:pPr>
            <a:r>
              <a:rPr lang="en-US" altLang="en-US" kern="0" dirty="0" smtClean="0"/>
              <a:t>Button		1</a:t>
            </a:r>
          </a:p>
          <a:p>
            <a:pPr>
              <a:defRPr/>
            </a:pPr>
            <a:r>
              <a:rPr lang="en-US" altLang="en-US" kern="0" dirty="0" smtClean="0"/>
              <a:t>Infrared		2</a:t>
            </a:r>
          </a:p>
          <a:p>
            <a:pPr>
              <a:defRPr/>
            </a:pPr>
            <a:r>
              <a:rPr lang="en-US" dirty="0" smtClean="0"/>
              <a:t>Accelerometer 	1</a:t>
            </a:r>
            <a:endParaRPr lang="en-US" altLang="en-US" kern="0" dirty="0" smtClean="0"/>
          </a:p>
          <a:p>
            <a:pPr>
              <a:defRPr/>
            </a:pPr>
            <a:r>
              <a:rPr lang="en-US" altLang="en-US" kern="0" dirty="0" smtClean="0"/>
              <a:t>Gyro			2</a:t>
            </a:r>
          </a:p>
          <a:p>
            <a:pPr>
              <a:defRPr/>
            </a:pPr>
            <a:r>
              <a:rPr lang="en-US" dirty="0" smtClean="0"/>
              <a:t>Joint Position Sensor 	36</a:t>
            </a:r>
          </a:p>
          <a:p>
            <a:pPr>
              <a:defRPr/>
            </a:pPr>
            <a:r>
              <a:rPr lang="en-US" dirty="0" smtClean="0">
                <a:solidFill>
                  <a:srgbClr val="C00000"/>
                </a:solidFill>
              </a:rPr>
              <a:t>Current/Temperature Resistors		27</a:t>
            </a:r>
          </a:p>
          <a:p>
            <a:pPr>
              <a:defRPr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750888" y="342900"/>
            <a:ext cx="7159625" cy="987425"/>
          </a:xfrm>
        </p:spPr>
        <p:txBody>
          <a:bodyPr/>
          <a:lstStyle/>
          <a:p>
            <a:r>
              <a:rPr lang="en-US" altLang="en-US" dirty="0" smtClean="0"/>
              <a:t>Sensor – Position sensors</a:t>
            </a:r>
            <a:br>
              <a:rPr lang="en-US" altLang="en-US" dirty="0" smtClean="0"/>
            </a:br>
            <a:r>
              <a:rPr lang="en-US" altLang="en-US" sz="2400" dirty="0" smtClean="0"/>
              <a:t>(Magnetic Rotary Encoder)</a:t>
            </a:r>
            <a:endParaRPr lang="en-US" altLang="en-US" dirty="0" smtClean="0"/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4751614" y="3304947"/>
            <a:ext cx="3933600" cy="26733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dirty="0" smtClean="0"/>
              <a:t>Detect the (angular) position of joints/motors</a:t>
            </a:r>
            <a:endParaRPr lang="en-US" altLang="en-US" dirty="0"/>
          </a:p>
          <a:p>
            <a:pPr>
              <a:lnSpc>
                <a:spcPct val="150000"/>
              </a:lnSpc>
            </a:pPr>
            <a:r>
              <a:rPr lang="en-US" altLang="en-US" dirty="0" smtClean="0"/>
              <a:t>In </a:t>
            </a:r>
            <a:r>
              <a:rPr lang="en-US" altLang="en-US" dirty="0"/>
              <a:t>the </a:t>
            </a:r>
            <a:r>
              <a:rPr lang="en-US" altLang="en-US" dirty="0" smtClean="0"/>
              <a:t>picture </a:t>
            </a:r>
          </a:p>
          <a:p>
            <a:pPr lvl="1">
              <a:lnSpc>
                <a:spcPct val="150000"/>
              </a:lnSpc>
            </a:pPr>
            <a:r>
              <a:rPr lang="en-US" altLang="en-US" dirty="0" smtClean="0"/>
              <a:t>Two </a:t>
            </a:r>
            <a:r>
              <a:rPr lang="en-US" altLang="en-US" dirty="0"/>
              <a:t>equally spaced </a:t>
            </a:r>
            <a:r>
              <a:rPr lang="en-US" altLang="en-US" dirty="0" smtClean="0"/>
              <a:t>magnets</a:t>
            </a:r>
          </a:p>
          <a:p>
            <a:pPr lvl="1">
              <a:lnSpc>
                <a:spcPct val="150000"/>
              </a:lnSpc>
            </a:pPr>
            <a:r>
              <a:rPr lang="en-US" altLang="en-US" dirty="0" smtClean="0"/>
              <a:t>The output voltage peaks </a:t>
            </a:r>
            <a:r>
              <a:rPr lang="en-US" altLang="en-US" dirty="0"/>
              <a:t>twice </a:t>
            </a:r>
            <a:r>
              <a:rPr lang="en-US" altLang="en-US" dirty="0" smtClean="0"/>
              <a:t>per revolution</a:t>
            </a:r>
            <a:r>
              <a:rPr lang="en-US" altLang="en-US" dirty="0"/>
              <a:t>. </a:t>
            </a:r>
            <a:endParaRPr lang="en-US" altLang="en-US" dirty="0" smtClean="0"/>
          </a:p>
        </p:txBody>
      </p:sp>
      <p:pic>
        <p:nvPicPr>
          <p:cNvPr id="1434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63" y="1589088"/>
            <a:ext cx="3776662" cy="445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6" name="Picture 2" descr="A wheel topped with two magnets that pass by a Hall effect sensor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404" y="1291997"/>
            <a:ext cx="2609850" cy="194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917575" y="446088"/>
            <a:ext cx="7159625" cy="1244600"/>
          </a:xfrm>
        </p:spPr>
        <p:txBody>
          <a:bodyPr/>
          <a:lstStyle/>
          <a:p>
            <a:r>
              <a:rPr lang="en-US" altLang="nl-NL" sz="3600" dirty="0" smtClean="0"/>
              <a:t>Force sensor</a:t>
            </a:r>
            <a:r>
              <a:rPr lang="en-US" altLang="nl-NL" dirty="0" smtClean="0"/>
              <a:t/>
            </a:r>
            <a:br>
              <a:rPr lang="en-US" altLang="nl-NL" dirty="0" smtClean="0"/>
            </a:br>
            <a:r>
              <a:rPr lang="en-US" altLang="nl-NL" sz="2800" dirty="0" smtClean="0"/>
              <a:t>- Force Sensitive Resistors </a:t>
            </a:r>
            <a:endParaRPr lang="en-US" altLang="nl-NL" dirty="0" smtClean="0"/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5583238" y="2247143"/>
            <a:ext cx="3350900" cy="3299215"/>
          </a:xfrm>
        </p:spPr>
        <p:txBody>
          <a:bodyPr/>
          <a:lstStyle/>
          <a:p>
            <a:r>
              <a:rPr lang="en-US" altLang="nl-NL" dirty="0" smtClean="0"/>
              <a:t>Detect whether the robot is standing on something</a:t>
            </a:r>
          </a:p>
          <a:p>
            <a:endParaRPr lang="en-US" altLang="nl-NL" dirty="0" smtClean="0"/>
          </a:p>
          <a:p>
            <a:r>
              <a:rPr lang="en-US" altLang="nl-NL" dirty="0" smtClean="0"/>
              <a:t>Force change -&gt;</a:t>
            </a:r>
            <a:br>
              <a:rPr lang="en-US" altLang="nl-NL" dirty="0" smtClean="0"/>
            </a:br>
            <a:r>
              <a:rPr lang="en-US" altLang="nl-NL" dirty="0" smtClean="0"/>
              <a:t>    Resistor value change</a:t>
            </a:r>
          </a:p>
          <a:p>
            <a:endParaRPr lang="en-US" altLang="nl-NL" dirty="0" smtClean="0"/>
          </a:p>
          <a:p>
            <a:r>
              <a:rPr lang="en-US" altLang="nl-NL" dirty="0" smtClean="0"/>
              <a:t>Walking balance</a:t>
            </a:r>
          </a:p>
          <a:p>
            <a:endParaRPr lang="en-US" altLang="nl-NL" dirty="0" smtClean="0"/>
          </a:p>
          <a:p>
            <a:r>
              <a:rPr lang="en-US" altLang="nl-NL" dirty="0" smtClean="0"/>
              <a:t>Fall-down detection</a:t>
            </a:r>
          </a:p>
        </p:txBody>
      </p:sp>
      <p:pic>
        <p:nvPicPr>
          <p:cNvPr id="15364" name="Picture 5" descr="E:\Dropbox\projects\EmotionalBehaviors\RoboTutorBehaviors\executable\slides\img\semell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8" y="1787525"/>
            <a:ext cx="4699000" cy="390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Tactile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4640" y="1203008"/>
            <a:ext cx="3510052" cy="3917632"/>
          </a:xfrm>
        </p:spPr>
        <p:txBody>
          <a:bodyPr/>
          <a:lstStyle/>
          <a:p>
            <a:r>
              <a:rPr lang="en-US" dirty="0" smtClean="0"/>
              <a:t>Hand (3)</a:t>
            </a:r>
          </a:p>
          <a:p>
            <a:pPr lvl="1"/>
            <a:r>
              <a:rPr lang="en-US" dirty="0" smtClean="0"/>
              <a:t>Left, Right, Back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Head (3)</a:t>
            </a:r>
          </a:p>
          <a:p>
            <a:pPr lvl="1"/>
            <a:r>
              <a:rPr lang="en-US" dirty="0" smtClean="0"/>
              <a:t>Front, middle, back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Foot (2x2)</a:t>
            </a:r>
          </a:p>
          <a:p>
            <a:pPr lvl="1"/>
            <a:r>
              <a:rPr lang="en-US" dirty="0" smtClean="0"/>
              <a:t>Left, right</a:t>
            </a:r>
            <a:endParaRPr lang="en-US" dirty="0"/>
          </a:p>
          <a:p>
            <a:endParaRPr lang="en-US" dirty="0"/>
          </a:p>
        </p:txBody>
      </p:sp>
      <p:pic>
        <p:nvPicPr>
          <p:cNvPr id="35842" name="Picture 2" descr="../../_images/tactile_head_114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862238"/>
            <a:ext cx="2773792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 descr="../../_images/tactile_hands_114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96" y="1480053"/>
            <a:ext cx="4415390" cy="218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6" name="Picture 6" descr="../../_images/hardware_bumper_1.pn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791" y="3882558"/>
            <a:ext cx="3078341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57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NL" smtClean="0"/>
              <a:t>Inertial and Gyro sensors</a:t>
            </a:r>
          </a:p>
        </p:txBody>
      </p:sp>
      <p:pic>
        <p:nvPicPr>
          <p:cNvPr id="16387" name="Picture 2" descr="E:\Dropbox\projects\EmotionalBehaviors\RoboTutorBehaviors\executable\slides\img\sensors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16" b="13782"/>
          <a:stretch>
            <a:fillRect/>
          </a:stretch>
        </p:blipFill>
        <p:spPr>
          <a:xfrm>
            <a:off x="742795" y="1362960"/>
            <a:ext cx="3334530" cy="4653031"/>
          </a:xfrm>
        </p:spPr>
      </p:pic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425375" y="1900575"/>
            <a:ext cx="3997325" cy="349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195263" indent="-195263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  <a:cs typeface="MS PGothic" pitchFamily="34" charset="-128"/>
              </a:defRPr>
            </a:lvl1pPr>
            <a:lvl2pPr marL="576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957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1338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1719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1764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6pPr>
            <a:lvl7pPr marL="26336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7pPr>
            <a:lvl8pPr marL="30908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8pPr>
            <a:lvl9pPr marL="35480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altLang="nl-NL" sz="2400" kern="0" dirty="0" smtClean="0"/>
              <a:t>Acceleration: x, y, z</a:t>
            </a:r>
          </a:p>
          <a:p>
            <a:pPr>
              <a:defRPr/>
            </a:pPr>
            <a:r>
              <a:rPr lang="en-US" altLang="nl-NL" sz="2400" kern="0" dirty="0" smtClean="0"/>
              <a:t>Rotation: Roll (x), Pitch (y) </a:t>
            </a:r>
          </a:p>
          <a:p>
            <a:pPr>
              <a:defRPr/>
            </a:pPr>
            <a:endParaRPr lang="en-US" altLang="nl-NL" sz="2400" kern="0" dirty="0" smtClean="0"/>
          </a:p>
          <a:p>
            <a:pPr>
              <a:defRPr/>
            </a:pPr>
            <a:r>
              <a:rPr lang="en-US" altLang="nl-NL" sz="2400" kern="0" dirty="0" smtClean="0"/>
              <a:t>Tracking the robot position</a:t>
            </a:r>
          </a:p>
          <a:p>
            <a:pPr>
              <a:defRPr/>
            </a:pPr>
            <a:endParaRPr lang="en-US" altLang="nl-NL" sz="2400" kern="0" dirty="0"/>
          </a:p>
          <a:p>
            <a:pPr>
              <a:defRPr/>
            </a:pPr>
            <a:r>
              <a:rPr lang="en-US" altLang="nl-NL" sz="2400" kern="0" dirty="0" smtClean="0"/>
              <a:t>Tracking the robot pose</a:t>
            </a:r>
          </a:p>
          <a:p>
            <a:pPr marL="0" indent="0">
              <a:buFontTx/>
              <a:buNone/>
              <a:defRPr/>
            </a:pPr>
            <a:endParaRPr lang="en-US" altLang="nl-NL" sz="2400" kern="0" dirty="0" smtClean="0"/>
          </a:p>
          <a:p>
            <a:pPr>
              <a:defRPr/>
            </a:pPr>
            <a:r>
              <a:rPr lang="en-US" altLang="nl-NL" sz="2400" kern="0" dirty="0" smtClean="0"/>
              <a:t>Walking balance</a:t>
            </a:r>
          </a:p>
          <a:p>
            <a:pPr marL="0" indent="0">
              <a:buFontTx/>
              <a:buNone/>
              <a:defRPr/>
            </a:pPr>
            <a:endParaRPr lang="en-US" altLang="nl-NL" sz="2400" kern="0" dirty="0" smtClean="0"/>
          </a:p>
          <a:p>
            <a:pPr>
              <a:defRPr/>
            </a:pPr>
            <a:r>
              <a:rPr lang="en-US" altLang="nl-NL" sz="2400" kern="0" dirty="0" smtClean="0"/>
              <a:t>Fall-down detection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714375"/>
          </a:xfrm>
        </p:spPr>
        <p:txBody>
          <a:bodyPr/>
          <a:lstStyle/>
          <a:p>
            <a:r>
              <a:rPr lang="en-US" altLang="en-US" dirty="0" smtClean="0"/>
              <a:t>Sensor - Sonar</a:t>
            </a:r>
          </a:p>
        </p:txBody>
      </p:sp>
      <p:pic>
        <p:nvPicPr>
          <p:cNvPr id="17411" name="Picture 2" descr="F:\myProject\Robotics\NAO\nao_img\sonar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" t="8588" r="21185"/>
          <a:stretch>
            <a:fillRect/>
          </a:stretch>
        </p:blipFill>
        <p:spPr>
          <a:xfrm>
            <a:off x="882650" y="1373188"/>
            <a:ext cx="2809875" cy="3230562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089400" y="1369675"/>
            <a:ext cx="4205288" cy="324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195263" indent="-195263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  <a:cs typeface="MS PGothic" pitchFamily="34" charset="-128"/>
              </a:defRPr>
            </a:lvl1pPr>
            <a:lvl2pPr marL="576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957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1338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17192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1764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6pPr>
            <a:lvl7pPr marL="26336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7pPr>
            <a:lvl8pPr marL="30908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8pPr>
            <a:lvl9pPr marL="3548063" indent="-19050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 smtClean="0"/>
              <a:t>Emitter-receiver pairs ×2 </a:t>
            </a:r>
            <a:r>
              <a:rPr lang="en-US" dirty="0"/>
              <a:t>on front </a:t>
            </a:r>
            <a:endParaRPr lang="en-US" altLang="nl-NL" kern="0" dirty="0" smtClean="0"/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nl-NL" kern="0" dirty="0" smtClean="0"/>
              <a:t>Resolution: 1cm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nl-NL" kern="0" dirty="0" smtClean="0"/>
              <a:t>Effective cone: 60</a:t>
            </a:r>
            <a:r>
              <a:rPr lang="en-US" altLang="nl-NL" dirty="0" smtClean="0">
                <a:solidFill>
                  <a:srgbClr val="000000"/>
                </a:solidFill>
              </a:rPr>
              <a:t>°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nl-NL" kern="0" dirty="0" smtClean="0">
                <a:solidFill>
                  <a:srgbClr val="000000"/>
                </a:solidFill>
              </a:rPr>
              <a:t>Detection Range: </a:t>
            </a:r>
            <a:r>
              <a:rPr lang="en-US" altLang="en-US" dirty="0">
                <a:solidFill>
                  <a:srgbClr val="000000"/>
                </a:solidFill>
              </a:rPr>
              <a:t>0.25m to 2.55m </a:t>
            </a:r>
            <a:endParaRPr lang="en-US" altLang="nl-NL" dirty="0">
              <a:solidFill>
                <a:srgbClr val="000000"/>
              </a:solidFill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endParaRPr lang="en-US" altLang="nl-NL" kern="0" dirty="0" smtClean="0"/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nl-NL" kern="0" dirty="0" smtClean="0"/>
              <a:t>Obstacle detection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nl-NL" kern="0" dirty="0" smtClean="0"/>
              <a:t>Pros: Fast</a:t>
            </a:r>
          </a:p>
        </p:txBody>
      </p:sp>
      <p:pic>
        <p:nvPicPr>
          <p:cNvPr id="17413" name="Picture 34" descr="../../_images/sonar_front_lef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123" y="4654550"/>
            <a:ext cx="1219200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36" descr="../../_images/sonar_front_righ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574" y="4654550"/>
            <a:ext cx="1219200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38" descr="../../_images/sonar_righ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25" y="4654550"/>
            <a:ext cx="1219200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40" descr="../../_images/sonar_left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475" y="4646613"/>
            <a:ext cx="1246188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7" name="Rectangle 2"/>
          <p:cNvSpPr>
            <a:spLocks noChangeArrowheads="1"/>
          </p:cNvSpPr>
          <p:nvPr/>
        </p:nvSpPr>
        <p:spPr bwMode="auto">
          <a:xfrm>
            <a:off x="7045325" y="5421313"/>
            <a:ext cx="18891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en-US" sz="1800">
                <a:solidFill>
                  <a:srgbClr val="002060"/>
                </a:solidFill>
                <a:cs typeface="Arial" charset="0"/>
              </a:rPr>
              <a:t>SonarRight</a:t>
            </a:r>
          </a:p>
          <a:p>
            <a:pPr algn="ctr"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en-US" sz="1800">
                <a:solidFill>
                  <a:srgbClr val="002060"/>
                </a:solidFill>
                <a:cs typeface="Arial" charset="0"/>
              </a:rPr>
              <a:t>NothingDetected</a:t>
            </a:r>
          </a:p>
        </p:txBody>
      </p:sp>
      <p:sp>
        <p:nvSpPr>
          <p:cNvPr id="17418" name="Rectangle 10"/>
          <p:cNvSpPr>
            <a:spLocks noChangeArrowheads="1"/>
          </p:cNvSpPr>
          <p:nvPr/>
        </p:nvSpPr>
        <p:spPr bwMode="auto">
          <a:xfrm>
            <a:off x="4994065" y="5421313"/>
            <a:ext cx="18891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en-US" sz="1800" dirty="0" err="1">
                <a:solidFill>
                  <a:srgbClr val="002060"/>
                </a:solidFill>
                <a:cs typeface="Arial" charset="0"/>
              </a:rPr>
              <a:t>SonarLeft</a:t>
            </a:r>
            <a:endParaRPr lang="en-US" altLang="en-US" sz="1800" dirty="0">
              <a:solidFill>
                <a:srgbClr val="002060"/>
              </a:solidFill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en-US" sz="1800" dirty="0" err="1">
                <a:solidFill>
                  <a:srgbClr val="002060"/>
                </a:solidFill>
                <a:cs typeface="Arial" charset="0"/>
              </a:rPr>
              <a:t>NothingDetected</a:t>
            </a:r>
            <a:endParaRPr lang="en-US" altLang="en-US" sz="1800" dirty="0">
              <a:solidFill>
                <a:srgbClr val="002060"/>
              </a:solidFill>
              <a:cs typeface="Arial" charset="0"/>
            </a:endParaRPr>
          </a:p>
        </p:txBody>
      </p:sp>
      <p:sp>
        <p:nvSpPr>
          <p:cNvPr id="17419" name="Rectangle 3"/>
          <p:cNvSpPr>
            <a:spLocks noChangeArrowheads="1"/>
          </p:cNvSpPr>
          <p:nvPr/>
        </p:nvSpPr>
        <p:spPr bwMode="auto">
          <a:xfrm>
            <a:off x="3260305" y="5421313"/>
            <a:ext cx="13017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en-US" sz="1800" dirty="0" err="1">
                <a:solidFill>
                  <a:srgbClr val="002060"/>
                </a:solidFill>
                <a:cs typeface="Arial" charset="0"/>
              </a:rPr>
              <a:t>SonarRight</a:t>
            </a:r>
            <a:endParaRPr lang="en-US" altLang="en-US" sz="1800" dirty="0">
              <a:solidFill>
                <a:srgbClr val="002060"/>
              </a:solidFill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en-US" sz="1800" dirty="0">
                <a:solidFill>
                  <a:srgbClr val="002060"/>
                </a:solidFill>
                <a:cs typeface="Arial" charset="0"/>
              </a:rPr>
              <a:t>Detected</a:t>
            </a:r>
          </a:p>
        </p:txBody>
      </p:sp>
      <p:sp>
        <p:nvSpPr>
          <p:cNvPr id="17420" name="Rectangle 12"/>
          <p:cNvSpPr>
            <a:spLocks noChangeArrowheads="1"/>
          </p:cNvSpPr>
          <p:nvPr/>
        </p:nvSpPr>
        <p:spPr bwMode="auto">
          <a:xfrm>
            <a:off x="1319285" y="5421313"/>
            <a:ext cx="11604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en-US" sz="1800" dirty="0" err="1">
                <a:solidFill>
                  <a:srgbClr val="002060"/>
                </a:solidFill>
                <a:cs typeface="Arial" charset="0"/>
              </a:rPr>
              <a:t>SonarLeft</a:t>
            </a:r>
            <a:endParaRPr lang="en-US" altLang="en-US" sz="1800" dirty="0">
              <a:solidFill>
                <a:srgbClr val="002060"/>
              </a:solidFill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en-US" sz="1800" dirty="0">
                <a:solidFill>
                  <a:srgbClr val="002060"/>
                </a:solidFill>
                <a:cs typeface="Arial" charset="0"/>
              </a:rPr>
              <a:t>Detected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75948" y="5588703"/>
            <a:ext cx="10438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en-US" sz="1800" b="1" dirty="0" smtClean="0">
                <a:solidFill>
                  <a:srgbClr val="002060"/>
                </a:solidFill>
                <a:cs typeface="Arial" charset="0"/>
              </a:rPr>
              <a:t>Events:</a:t>
            </a:r>
            <a:endParaRPr lang="en-US" altLang="en-US" sz="1800" b="1" dirty="0">
              <a:solidFill>
                <a:srgbClr val="002060"/>
              </a:solidFill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8" y="3770313"/>
            <a:ext cx="6073775" cy="223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Title 1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667062"/>
          </a:xfrm>
        </p:spPr>
        <p:txBody>
          <a:bodyPr/>
          <a:lstStyle/>
          <a:p>
            <a:r>
              <a:rPr lang="en-US" altLang="en-US" dirty="0" smtClean="0"/>
              <a:t>Sensor - Microphone</a:t>
            </a:r>
          </a:p>
        </p:txBody>
      </p:sp>
      <p:pic>
        <p:nvPicPr>
          <p:cNvPr id="20484" name="Picture 2" descr="http://www.aldebaran-robotics.com/images/site/audio.jpg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8963" y="1673225"/>
            <a:ext cx="3368675" cy="1890713"/>
          </a:xfrm>
        </p:spPr>
      </p:pic>
      <p:sp>
        <p:nvSpPr>
          <p:cNvPr id="18437" name="Content Placeholder 2"/>
          <p:cNvSpPr txBox="1">
            <a:spLocks/>
          </p:cNvSpPr>
          <p:nvPr/>
        </p:nvSpPr>
        <p:spPr bwMode="auto">
          <a:xfrm>
            <a:off x="4222750" y="1409700"/>
            <a:ext cx="4378325" cy="276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195263" indent="-195263"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576263" indent="-1905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957263" indent="-1905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338263" indent="-1905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1719263" indent="-1905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176463" indent="-1905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633663" indent="-1905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090863" indent="-1905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548063" indent="-1905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2400" dirty="0"/>
              <a:t>4</a:t>
            </a:r>
            <a:r>
              <a:rPr lang="en-US" altLang="en-US" sz="2400" dirty="0" smtClean="0"/>
              <a:t>: front, rear, left, right</a:t>
            </a:r>
          </a:p>
          <a:p>
            <a:pPr marL="0" indent="0" eaLnBrk="1" hangingPunct="1">
              <a:buFontTx/>
              <a:buNone/>
              <a:defRPr/>
            </a:pPr>
            <a:endParaRPr lang="en-US" altLang="en-US" sz="2400" dirty="0" smtClean="0"/>
          </a:p>
          <a:p>
            <a:pPr eaLnBrk="1" hangingPunct="1">
              <a:defRPr/>
            </a:pPr>
            <a:r>
              <a:rPr lang="en-US" altLang="en-US" sz="2400" dirty="0" smtClean="0"/>
              <a:t>Speech recognition</a:t>
            </a:r>
          </a:p>
          <a:p>
            <a:pPr lvl="1" eaLnBrk="1" hangingPunct="1">
              <a:defRPr/>
            </a:pPr>
            <a:r>
              <a:rPr lang="en-US" altLang="en-US" sz="2000" dirty="0" smtClean="0"/>
              <a:t>Match predefined words </a:t>
            </a:r>
          </a:p>
          <a:p>
            <a:pPr lvl="1" eaLnBrk="1" hangingPunct="1">
              <a:defRPr/>
            </a:pPr>
            <a:r>
              <a:rPr lang="en-US" altLang="en-US" sz="2000" dirty="0" smtClean="0"/>
              <a:t>Cannot recognize undefined words</a:t>
            </a:r>
            <a:endParaRPr lang="en-US" altLang="en-US" sz="2000" dirty="0"/>
          </a:p>
          <a:p>
            <a:pPr eaLnBrk="1" hangingPunct="1">
              <a:defRPr/>
            </a:pPr>
            <a:endParaRPr lang="en-US" altLang="en-US" sz="2400" dirty="0" smtClean="0"/>
          </a:p>
          <a:p>
            <a:pPr eaLnBrk="1" hangingPunct="1">
              <a:defRPr/>
            </a:pPr>
            <a:r>
              <a:rPr lang="en-US" altLang="en-US" sz="2400" dirty="0" smtClean="0"/>
              <a:t>Audio source localization</a:t>
            </a:r>
            <a:endParaRPr lang="en-US" altLang="en-US" sz="2400" dirty="0"/>
          </a:p>
        </p:txBody>
      </p:sp>
      <p:sp>
        <p:nvSpPr>
          <p:cNvPr id="20486" name="Oval 1"/>
          <p:cNvSpPr>
            <a:spLocks noChangeArrowheads="1"/>
          </p:cNvSpPr>
          <p:nvPr/>
        </p:nvSpPr>
        <p:spPr bwMode="auto">
          <a:xfrm>
            <a:off x="2274888" y="2606675"/>
            <a:ext cx="479425" cy="458788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endParaRPr lang="en-US" altLang="en-US" sz="240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738188"/>
          </a:xfrm>
        </p:spPr>
        <p:txBody>
          <a:bodyPr/>
          <a:lstStyle/>
          <a:p>
            <a:r>
              <a:rPr lang="en-US" altLang="en-US" dirty="0" smtClean="0"/>
              <a:t>Sensor - Camera</a:t>
            </a:r>
          </a:p>
        </p:txBody>
      </p:sp>
      <p:sp>
        <p:nvSpPr>
          <p:cNvPr id="18436" name="Content Placeholder 2"/>
          <p:cNvSpPr txBox="1">
            <a:spLocks/>
          </p:cNvSpPr>
          <p:nvPr/>
        </p:nvSpPr>
        <p:spPr bwMode="auto">
          <a:xfrm>
            <a:off x="3957693" y="1409700"/>
            <a:ext cx="4378325" cy="463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195263" indent="-195263"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576263" indent="-1905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957263" indent="-1905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338263" indent="-1905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1719263" indent="-1905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176463" indent="-1905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633663" indent="-1905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090863" indent="-1905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548063" indent="-1905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dirty="0">
                <a:cs typeface="Arial" charset="0"/>
              </a:rPr>
              <a:t>Number×2 on front </a:t>
            </a:r>
          </a:p>
          <a:p>
            <a:pPr eaLnBrk="1" hangingPunct="1"/>
            <a:endParaRPr lang="en-US" altLang="en-US" dirty="0">
              <a:cs typeface="Arial" charset="0"/>
            </a:endParaRPr>
          </a:p>
          <a:p>
            <a:pPr eaLnBrk="1" hangingPunct="1"/>
            <a:r>
              <a:rPr lang="en-US" altLang="en-US" dirty="0">
                <a:cs typeface="Arial" charset="0"/>
              </a:rPr>
              <a:t>Active Pixels </a:t>
            </a:r>
            <a:r>
              <a:rPr lang="en-US" altLang="en-US" dirty="0" smtClean="0">
                <a:cs typeface="Arial" charset="0"/>
              </a:rPr>
              <a:t>1288×968</a:t>
            </a:r>
            <a:endParaRPr lang="en-US" altLang="en-US" dirty="0">
              <a:cs typeface="Arial" charset="0"/>
            </a:endParaRPr>
          </a:p>
          <a:p>
            <a:pPr eaLnBrk="1" hangingPunct="1"/>
            <a:endParaRPr lang="en-US" altLang="en-US" dirty="0">
              <a:cs typeface="Arial" charset="0"/>
            </a:endParaRPr>
          </a:p>
          <a:p>
            <a:pPr eaLnBrk="1" hangingPunct="1"/>
            <a:r>
              <a:rPr lang="en-US" altLang="en-US" dirty="0">
                <a:cs typeface="Arial" charset="0"/>
              </a:rPr>
              <a:t>Frame Rate </a:t>
            </a:r>
          </a:p>
          <a:p>
            <a:pPr eaLnBrk="1" hangingPunct="1"/>
            <a:endParaRPr lang="en-US" altLang="en-US" dirty="0">
              <a:cs typeface="Arial" charset="0"/>
            </a:endParaRPr>
          </a:p>
          <a:p>
            <a:pPr eaLnBrk="1" hangingPunct="1"/>
            <a:endParaRPr lang="en-US" altLang="en-US" dirty="0">
              <a:cs typeface="Arial" charset="0"/>
            </a:endParaRPr>
          </a:p>
          <a:p>
            <a:pPr eaLnBrk="1" hangingPunct="1"/>
            <a:endParaRPr lang="en-US" altLang="en-US" dirty="0">
              <a:cs typeface="Arial" charset="0"/>
            </a:endParaRPr>
          </a:p>
          <a:p>
            <a:pPr eaLnBrk="1" hangingPunct="1"/>
            <a:endParaRPr lang="en-US" altLang="en-US" dirty="0">
              <a:cs typeface="Arial" charset="0"/>
            </a:endParaRPr>
          </a:p>
          <a:p>
            <a:pPr eaLnBrk="1" hangingPunct="1"/>
            <a:endParaRPr lang="en-US" altLang="en-US" dirty="0">
              <a:cs typeface="Arial" charset="0"/>
            </a:endParaRPr>
          </a:p>
          <a:p>
            <a:pPr eaLnBrk="1" hangingPunct="1"/>
            <a:endParaRPr lang="en-US" altLang="en-US" dirty="0">
              <a:cs typeface="Arial" charset="0"/>
            </a:endParaRPr>
          </a:p>
          <a:p>
            <a:pPr eaLnBrk="1" hangingPunct="1"/>
            <a:r>
              <a:rPr lang="en-US" altLang="en-US" dirty="0">
                <a:cs typeface="Arial" charset="0"/>
              </a:rPr>
              <a:t>Non-overlapped field of View</a:t>
            </a:r>
          </a:p>
          <a:p>
            <a:pPr eaLnBrk="1" hangingPunct="1"/>
            <a:endParaRPr lang="en-US" altLang="en-US" dirty="0">
              <a:cs typeface="Arial" charset="0"/>
            </a:endParaRPr>
          </a:p>
          <a:p>
            <a:pPr eaLnBrk="1" hangingPunct="1"/>
            <a:r>
              <a:rPr lang="en-US" altLang="en-US" dirty="0">
                <a:cs typeface="Arial" charset="0"/>
              </a:rPr>
              <a:t>Focus Range: 30cm ~ infinity</a:t>
            </a:r>
          </a:p>
        </p:txBody>
      </p:sp>
      <p:pic>
        <p:nvPicPr>
          <p:cNvPr id="18437" name="Picture 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315" y="3097212"/>
            <a:ext cx="5051685" cy="1468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2" descr="F:\myProject\Robotics\NAO\nao_img\nao-head-camera.png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1820" y="3456511"/>
            <a:ext cx="3258355" cy="2588689"/>
          </a:xfrm>
        </p:spPr>
      </p:pic>
      <p:pic>
        <p:nvPicPr>
          <p:cNvPr id="33794" name="Picture 2" descr="F:\myProject\Robotics\NAO\nao_img\nao-3.jp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bright="6000" contras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032" y="1443064"/>
            <a:ext cx="2145354" cy="215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1"/>
          <p:cNvSpPr>
            <a:spLocks noChangeArrowheads="1"/>
          </p:cNvSpPr>
          <p:nvPr/>
        </p:nvSpPr>
        <p:spPr bwMode="auto">
          <a:xfrm>
            <a:off x="2390799" y="2085105"/>
            <a:ext cx="479425" cy="458788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endParaRPr lang="en-US" altLang="en-US" sz="2400">
              <a:latin typeface="Arial" charset="0"/>
              <a:cs typeface="Arial" charset="0"/>
            </a:endParaRPr>
          </a:p>
        </p:txBody>
      </p:sp>
      <p:sp>
        <p:nvSpPr>
          <p:cNvPr id="8" name="Oval 1"/>
          <p:cNvSpPr>
            <a:spLocks noChangeArrowheads="1"/>
          </p:cNvSpPr>
          <p:nvPr/>
        </p:nvSpPr>
        <p:spPr bwMode="auto">
          <a:xfrm>
            <a:off x="2287767" y="2786981"/>
            <a:ext cx="479425" cy="458788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endParaRPr lang="en-US" altLang="en-US" sz="240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3"/>
          <p:cNvSpPr>
            <a:spLocks noGrp="1"/>
          </p:cNvSpPr>
          <p:nvPr>
            <p:ph type="title"/>
          </p:nvPr>
        </p:nvSpPr>
        <p:spPr>
          <a:xfrm>
            <a:off x="766763" y="538163"/>
            <a:ext cx="7159625" cy="627062"/>
          </a:xfrm>
        </p:spPr>
        <p:txBody>
          <a:bodyPr/>
          <a:lstStyle/>
          <a:p>
            <a:r>
              <a:rPr lang="en-US" altLang="en-US" sz="3600" smtClean="0"/>
              <a:t>Overview</a:t>
            </a:r>
          </a:p>
        </p:txBody>
      </p:sp>
      <p:pic>
        <p:nvPicPr>
          <p:cNvPr id="4099" name="Content Placeholder 3" descr="nao.jp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4" t="9444" b="-3389"/>
          <a:stretch>
            <a:fillRect/>
          </a:stretch>
        </p:blipFill>
        <p:spPr>
          <a:xfrm>
            <a:off x="5421313" y="3582988"/>
            <a:ext cx="3722687" cy="2640012"/>
          </a:xfrm>
        </p:spPr>
      </p:pic>
      <p:sp>
        <p:nvSpPr>
          <p:cNvPr id="4100" name="Content Placeholder 2"/>
          <p:cNvSpPr txBox="1">
            <a:spLocks/>
          </p:cNvSpPr>
          <p:nvPr/>
        </p:nvSpPr>
        <p:spPr bwMode="auto">
          <a:xfrm>
            <a:off x="831850" y="1535113"/>
            <a:ext cx="7138988" cy="4392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195263" indent="-195263"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2800" dirty="0">
                <a:cs typeface="Arial" charset="0"/>
              </a:rPr>
              <a:t>Introduction to Robotics</a:t>
            </a:r>
          </a:p>
          <a:p>
            <a:pPr>
              <a:lnSpc>
                <a:spcPct val="100000"/>
              </a:lnSpc>
            </a:pPr>
            <a:endParaRPr lang="en-US" altLang="en-US" sz="2800" dirty="0">
              <a:cs typeface="Arial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2800" dirty="0">
                <a:cs typeface="Arial" charset="0"/>
              </a:rPr>
              <a:t>Sensors of NAO</a:t>
            </a:r>
          </a:p>
          <a:p>
            <a:pPr>
              <a:lnSpc>
                <a:spcPct val="100000"/>
              </a:lnSpc>
            </a:pPr>
            <a:endParaRPr lang="en-US" altLang="en-US" sz="2800" dirty="0">
              <a:cs typeface="Arial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2800" dirty="0" smtClean="0">
                <a:cs typeface="Arial" charset="0"/>
              </a:rPr>
              <a:t>Effector</a:t>
            </a:r>
            <a:r>
              <a:rPr lang="en-US" altLang="en-US" sz="2800" dirty="0" smtClean="0">
                <a:cs typeface="Arial" charset="0"/>
              </a:rPr>
              <a:t>s </a:t>
            </a:r>
            <a:r>
              <a:rPr lang="en-US" altLang="en-US" sz="2800" dirty="0">
                <a:cs typeface="Arial" charset="0"/>
              </a:rPr>
              <a:t>of NAO</a:t>
            </a:r>
          </a:p>
          <a:p>
            <a:pPr>
              <a:lnSpc>
                <a:spcPct val="100000"/>
              </a:lnSpc>
            </a:pPr>
            <a:endParaRPr lang="en-US" altLang="en-US" sz="2800" dirty="0">
              <a:cs typeface="Arial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2800" dirty="0">
                <a:cs typeface="Arial" charset="0"/>
              </a:rPr>
              <a:t>Programming a NAO</a:t>
            </a:r>
          </a:p>
          <a:p>
            <a:pPr>
              <a:lnSpc>
                <a:spcPct val="100000"/>
              </a:lnSpc>
            </a:pPr>
            <a:endParaRPr lang="en-US" altLang="en-US" sz="2800" dirty="0">
              <a:cs typeface="Arial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2800" dirty="0" smtClean="0">
                <a:cs typeface="Arial" charset="0"/>
              </a:rPr>
              <a:t>Applications</a:t>
            </a:r>
            <a:r>
              <a:rPr lang="en-US" altLang="en-US" sz="2800" dirty="0">
                <a:cs typeface="Arial" charset="0"/>
              </a:rPr>
              <a:t> </a:t>
            </a:r>
            <a:r>
              <a:rPr lang="en-US" altLang="en-US" sz="2800" dirty="0" smtClean="0">
                <a:cs typeface="Arial" charset="0"/>
              </a:rPr>
              <a:t>– Robotutor</a:t>
            </a:r>
            <a:endParaRPr lang="en-US" altLang="en-US" sz="2800" dirty="0">
              <a:cs typeface="Arial" charset="0"/>
            </a:endParaRPr>
          </a:p>
          <a:p>
            <a:pPr>
              <a:lnSpc>
                <a:spcPct val="100000"/>
              </a:lnSpc>
              <a:buFontTx/>
              <a:buNone/>
            </a:pPr>
            <a:endParaRPr lang="en-US" altLang="en-US" sz="2800" dirty="0">
              <a:cs typeface="Arial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PQuestion"/>
          <p:cNvSpPr>
            <a:spLocks noGrp="1"/>
          </p:cNvSpPr>
          <p:nvPr>
            <p:ph type="title"/>
          </p:nvPr>
        </p:nvSpPr>
        <p:spPr>
          <a:xfrm>
            <a:off x="686480" y="160335"/>
            <a:ext cx="7593012" cy="1576387"/>
          </a:xfrm>
        </p:spPr>
        <p:txBody>
          <a:bodyPr/>
          <a:lstStyle/>
          <a:p>
            <a:r>
              <a:rPr lang="en-US" altLang="zh-CN" dirty="0" smtClean="0"/>
              <a:t>Traditional s</a:t>
            </a:r>
            <a:r>
              <a:rPr lang="en-US" altLang="en-US" dirty="0" smtClean="0"/>
              <a:t>tereo vision can</a:t>
            </a:r>
            <a:r>
              <a:rPr lang="en-US" altLang="zh-CN" dirty="0" smtClean="0"/>
              <a:t>not</a:t>
            </a:r>
            <a:r>
              <a:rPr lang="en-US" altLang="en-US" dirty="0" smtClean="0"/>
              <a:t> be constructed directly using the cameras on the NAO because</a:t>
            </a:r>
          </a:p>
        </p:txBody>
      </p:sp>
      <p:sp>
        <p:nvSpPr>
          <p:cNvPr id="19459" name="TPAnswers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90563" y="1965572"/>
            <a:ext cx="4551138" cy="3257550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AutoNum type="alphaUcPeriod"/>
            </a:pPr>
            <a:r>
              <a:rPr lang="en-US" altLang="nl-NL" sz="2400" dirty="0" smtClean="0"/>
              <a:t>They are not locate</a:t>
            </a:r>
            <a:r>
              <a:rPr lang="en-US" altLang="zh-CN" sz="2400" dirty="0" smtClean="0"/>
              <a:t>d </a:t>
            </a:r>
            <a:r>
              <a:rPr lang="en-US" altLang="nl-NL" sz="2400" dirty="0" smtClean="0"/>
              <a:t>horizontally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AutoNum type="alphaUcPeriod"/>
            </a:pPr>
            <a:r>
              <a:rPr lang="en-US" altLang="nl-NL" sz="2400" dirty="0" smtClean="0"/>
              <a:t>They have no overlapped field of view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AutoNum type="alphaUcPeriod"/>
            </a:pPr>
            <a:r>
              <a:rPr lang="en-US" altLang="nl-NL" sz="2400" dirty="0" smtClean="0"/>
              <a:t>Computational power is insufficient on the robot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AutoNum type="alphaUcPeriod"/>
            </a:pPr>
            <a:r>
              <a:rPr lang="en-US" altLang="nl-NL" sz="2400" dirty="0" smtClean="0"/>
              <a:t>Software for stereo-vision is not available for the NAO</a:t>
            </a:r>
          </a:p>
        </p:txBody>
      </p:sp>
      <p:graphicFrame>
        <p:nvGraphicFramePr>
          <p:cNvPr id="4" name="TPChart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646961142"/>
              </p:ext>
            </p:extLst>
          </p:nvPr>
        </p:nvGraphicFramePr>
        <p:xfrm>
          <a:off x="5224463" y="1975757"/>
          <a:ext cx="3856037" cy="4118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17" name="Chart" r:id="rId9" imgW="4571946" imgH="5143608" progId="MSGraph.Chart.8">
                  <p:embed followColorScheme="full"/>
                </p:oleObj>
              </mc:Choice>
              <mc:Fallback>
                <p:oleObj name="Chart" r:id="rId9" imgW="4571946" imgH="5143608" progId="MSGraph.Chart.8">
                  <p:embed followColorScheme="full"/>
                  <p:pic>
                    <p:nvPicPr>
                      <p:cNvPr id="0" name="TPChart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4463" y="1975757"/>
                        <a:ext cx="3856037" cy="41186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PCountdownTrigger"/>
          <p:cNvSpPr>
            <a:spLocks noChangeArrowheads="1"/>
          </p:cNvSpPr>
          <p:nvPr/>
        </p:nvSpPr>
        <p:spPr bwMode="auto">
          <a:xfrm>
            <a:off x="0" y="0"/>
            <a:ext cx="12700" cy="127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endParaRPr lang="en-US" altLang="en-US" sz="2400">
              <a:latin typeface="Arial" charset="0"/>
              <a:cs typeface="Arial" charset="0"/>
            </a:endParaRPr>
          </a:p>
        </p:txBody>
      </p:sp>
      <p:grpSp>
        <p:nvGrpSpPr>
          <p:cNvPr id="19464" name="TPCountdown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3871913" y="5459413"/>
            <a:ext cx="1270000" cy="635000"/>
            <a:chOff x="7683500" y="5842000"/>
            <a:chExt cx="1270000" cy="635000"/>
          </a:xfrm>
        </p:grpSpPr>
        <p:sp>
          <p:nvSpPr>
            <p:cNvPr id="19465" name="CountdownShape"/>
            <p:cNvSpPr>
              <a:spLocks noChangeArrowheads="1"/>
            </p:cNvSpPr>
            <p:nvPr/>
          </p:nvSpPr>
          <p:spPr bwMode="auto">
            <a:xfrm>
              <a:off x="7683500" y="5842000"/>
              <a:ext cx="1270000" cy="635000"/>
            </a:xfrm>
            <a:prstGeom prst="cube">
              <a:avLst>
                <a:gd name="adj" fmla="val 25000"/>
              </a:avLst>
            </a:prstGeom>
            <a:solidFill>
              <a:srgbClr val="333333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lnSpc>
                  <a:spcPts val="2500"/>
                </a:lnSpc>
                <a:buClr>
                  <a:srgbClr val="00A6D6"/>
                </a:buClr>
                <a:buChar char="•"/>
                <a:defRPr sz="20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lnSpc>
                  <a:spcPts val="2500"/>
                </a:lnSpc>
                <a:buClr>
                  <a:srgbClr val="00A6D6"/>
                </a:buClr>
                <a:buFont typeface="Times" pitchFamily="18" charset="0"/>
                <a:buChar char="•"/>
                <a:defRPr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lnSpc>
                  <a:spcPts val="2500"/>
                </a:lnSpc>
                <a:buClr>
                  <a:srgbClr val="00A6D6"/>
                </a:buClr>
                <a:buFont typeface="Times" pitchFamily="18" charset="0"/>
                <a:buChar char="•"/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lnSpc>
                  <a:spcPts val="2500"/>
                </a:lnSpc>
                <a:buClr>
                  <a:schemeClr val="bg2"/>
                </a:buClr>
                <a:buFont typeface="Times" pitchFamily="18" charset="0"/>
                <a:buChar char="•"/>
                <a:defRPr sz="1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lnSpc>
                  <a:spcPts val="2500"/>
                </a:lnSpc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endParaRPr lang="en-US" altLang="en-US" sz="2400">
                <a:latin typeface="Arial" charset="0"/>
                <a:cs typeface="Arial" charset="0"/>
              </a:endParaRPr>
            </a:p>
          </p:txBody>
        </p:sp>
        <p:sp>
          <p:nvSpPr>
            <p:cNvPr id="19466" name="CountdownText"/>
            <p:cNvSpPr txBox="1">
              <a:spLocks noChangeArrowheads="1"/>
            </p:cNvSpPr>
            <p:nvPr/>
          </p:nvSpPr>
          <p:spPr bwMode="auto">
            <a:xfrm>
              <a:off x="7785100" y="6045200"/>
              <a:ext cx="889000" cy="38100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 anchorCtr="1"/>
            <a:lstStyle>
              <a:lvl1pPr eaLnBrk="0" hangingPunct="0">
                <a:lnSpc>
                  <a:spcPts val="2500"/>
                </a:lnSpc>
                <a:buClr>
                  <a:srgbClr val="00A6D6"/>
                </a:buClr>
                <a:buChar char="•"/>
                <a:defRPr sz="20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lnSpc>
                  <a:spcPts val="2500"/>
                </a:lnSpc>
                <a:buClr>
                  <a:srgbClr val="00A6D6"/>
                </a:buClr>
                <a:buFont typeface="Times" pitchFamily="18" charset="0"/>
                <a:buChar char="•"/>
                <a:defRPr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lnSpc>
                  <a:spcPts val="2500"/>
                </a:lnSpc>
                <a:buClr>
                  <a:srgbClr val="00A6D6"/>
                </a:buClr>
                <a:buFont typeface="Times" pitchFamily="18" charset="0"/>
                <a:buChar char="•"/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lnSpc>
                  <a:spcPts val="2500"/>
                </a:lnSpc>
                <a:buClr>
                  <a:schemeClr val="bg2"/>
                </a:buClr>
                <a:buFont typeface="Times" pitchFamily="18" charset="0"/>
                <a:buChar char="•"/>
                <a:defRPr sz="1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lnSpc>
                  <a:spcPts val="2500"/>
                </a:lnSpc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b="1" smtClean="0">
                  <a:solidFill>
                    <a:srgbClr val="FF0000"/>
                  </a:solidFill>
                  <a:cs typeface="Arial" charset="0"/>
                </a:rPr>
                <a:t>9</a:t>
              </a:r>
              <a:endParaRPr lang="en-US" altLang="en-US" sz="2400" b="1">
                <a:solidFill>
                  <a:srgbClr val="FF0000"/>
                </a:solidFill>
                <a:cs typeface="Arial" charset="0"/>
              </a:endParaRPr>
            </a:p>
          </p:txBody>
        </p:sp>
        <p:cxnSp>
          <p:nvCxnSpPr>
            <p:cNvPr id="19467" name="CountdownLine"/>
            <p:cNvCxnSpPr>
              <a:cxnSpLocks noChangeShapeType="1"/>
            </p:cNvCxnSpPr>
            <p:nvPr/>
          </p:nvCxnSpPr>
          <p:spPr bwMode="auto">
            <a:xfrm>
              <a:off x="8001000" y="5943600"/>
              <a:ext cx="508000" cy="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" name="CAI1"/>
          <p:cNvSpPr/>
          <p:nvPr>
            <p:custDataLst>
              <p:tags r:id="rId6"/>
            </p:custDataLst>
          </p:nvPr>
        </p:nvSpPr>
        <p:spPr bwMode="auto">
          <a:xfrm rot="10800000">
            <a:off x="395923" y="2896059"/>
            <a:ext cx="368300" cy="368300"/>
          </a:xfrm>
          <a:custGeom>
            <a:avLst/>
            <a:gdLst/>
            <a:ahLst/>
            <a:cxnLst/>
            <a:rect l="0" t="0" r="0" b="0"/>
            <a:pathLst>
              <a:path w="1524001" h="1752601">
                <a:moveTo>
                  <a:pt x="1295400" y="1066800"/>
                </a:moveTo>
                <a:lnTo>
                  <a:pt x="1524000" y="533400"/>
                </a:lnTo>
                <a:lnTo>
                  <a:pt x="914400" y="0"/>
                </a:lnTo>
                <a:lnTo>
                  <a:pt x="0" y="1447800"/>
                </a:lnTo>
                <a:lnTo>
                  <a:pt x="0" y="1752600"/>
                </a:lnTo>
                <a:lnTo>
                  <a:pt x="990600" y="533400"/>
                </a:lnTo>
                <a:close/>
              </a:path>
            </a:pathLst>
          </a:custGeom>
          <a:solidFill>
            <a:srgbClr val="00C8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4" grpId="0"/>
      <p:bldP spid="3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PQuestion"/>
          <p:cNvSpPr>
            <a:spLocks noGrp="1"/>
          </p:cNvSpPr>
          <p:nvPr>
            <p:ph type="title"/>
          </p:nvPr>
        </p:nvSpPr>
        <p:spPr>
          <a:xfrm>
            <a:off x="765491" y="274638"/>
            <a:ext cx="6851333" cy="1244600"/>
          </a:xfrm>
        </p:spPr>
        <p:txBody>
          <a:bodyPr/>
          <a:lstStyle/>
          <a:p>
            <a:r>
              <a:rPr lang="en-US" altLang="en-US" dirty="0" smtClean="0"/>
              <a:t>How many sensors do you think I have?</a:t>
            </a:r>
          </a:p>
        </p:txBody>
      </p:sp>
      <p:sp>
        <p:nvSpPr>
          <p:cNvPr id="21507" name="TPAnswers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906463" y="2254250"/>
            <a:ext cx="3665537" cy="2722563"/>
          </a:xfrm>
        </p:spPr>
        <p:txBody>
          <a:bodyPr anchor="ctr"/>
          <a:lstStyle/>
          <a:p>
            <a:pPr marL="514350" indent="-514350">
              <a:lnSpc>
                <a:spcPct val="100000"/>
              </a:lnSpc>
              <a:spcBef>
                <a:spcPct val="20000"/>
              </a:spcBef>
              <a:buFontTx/>
              <a:buAutoNum type="alphaUcPeriod"/>
            </a:pPr>
            <a:r>
              <a:rPr lang="en-US" altLang="en-US" sz="3200" dirty="0"/>
              <a:t>2</a:t>
            </a:r>
            <a:r>
              <a:rPr lang="en-US" altLang="en-US" sz="3200" dirty="0" smtClean="0"/>
              <a:t>0 – 40</a:t>
            </a:r>
          </a:p>
          <a:p>
            <a:pPr marL="514350" indent="-514350">
              <a:lnSpc>
                <a:spcPct val="100000"/>
              </a:lnSpc>
              <a:spcBef>
                <a:spcPct val="20000"/>
              </a:spcBef>
              <a:buFontTx/>
              <a:buAutoNum type="alphaUcPeriod"/>
            </a:pPr>
            <a:r>
              <a:rPr lang="en-US" altLang="en-US" sz="3200" dirty="0"/>
              <a:t>4</a:t>
            </a:r>
            <a:r>
              <a:rPr lang="en-US" altLang="en-US" sz="3200" dirty="0" smtClean="0"/>
              <a:t>0 – 60</a:t>
            </a:r>
          </a:p>
          <a:p>
            <a:pPr marL="514350" indent="-514350">
              <a:lnSpc>
                <a:spcPct val="100000"/>
              </a:lnSpc>
              <a:spcBef>
                <a:spcPct val="20000"/>
              </a:spcBef>
              <a:buFontTx/>
              <a:buAutoNum type="alphaUcPeriod"/>
            </a:pPr>
            <a:r>
              <a:rPr lang="en-US" altLang="en-US" sz="3200" dirty="0"/>
              <a:t>6</a:t>
            </a:r>
            <a:r>
              <a:rPr lang="en-US" altLang="en-US" sz="3200" dirty="0" smtClean="0"/>
              <a:t>0 – 80 </a:t>
            </a:r>
          </a:p>
          <a:p>
            <a:pPr marL="514350" indent="-514350">
              <a:lnSpc>
                <a:spcPct val="100000"/>
              </a:lnSpc>
              <a:spcBef>
                <a:spcPct val="20000"/>
              </a:spcBef>
              <a:buFontTx/>
              <a:buAutoNum type="alphaUcPeriod"/>
            </a:pPr>
            <a:r>
              <a:rPr lang="en-US" altLang="en-US" sz="3200" dirty="0" smtClean="0"/>
              <a:t>80</a:t>
            </a:r>
            <a:r>
              <a:rPr lang="en-US" altLang="en-US" sz="3200" dirty="0"/>
              <a:t> – </a:t>
            </a:r>
            <a:r>
              <a:rPr lang="en-US" altLang="en-US" sz="3200" dirty="0" smtClean="0"/>
              <a:t>100</a:t>
            </a:r>
          </a:p>
        </p:txBody>
      </p:sp>
      <p:graphicFrame>
        <p:nvGraphicFramePr>
          <p:cNvPr id="4" name="TPChart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242045375"/>
              </p:ext>
            </p:extLst>
          </p:nvPr>
        </p:nvGraphicFramePr>
        <p:xfrm>
          <a:off x="4224338" y="1250950"/>
          <a:ext cx="4792662" cy="484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63" name="Chart" r:id="rId9" imgW="4571946" imgH="5143608" progId="MSGraph.Chart.8">
                  <p:embed followColorScheme="full"/>
                </p:oleObj>
              </mc:Choice>
              <mc:Fallback>
                <p:oleObj name="Chart" r:id="rId9" imgW="4571946" imgH="5143608" progId="MSGraph.Chart.8">
                  <p:embed followColorScheme="full"/>
                  <p:pic>
                    <p:nvPicPr>
                      <p:cNvPr id="0" name="TPChart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4338" y="1250950"/>
                        <a:ext cx="4792662" cy="484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PCountdownTrigger"/>
          <p:cNvSpPr>
            <a:spLocks noChangeArrowheads="1"/>
          </p:cNvSpPr>
          <p:nvPr/>
        </p:nvSpPr>
        <p:spPr bwMode="auto">
          <a:xfrm>
            <a:off x="0" y="0"/>
            <a:ext cx="12700" cy="127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endParaRPr lang="en-US" altLang="en-US" sz="2400">
              <a:latin typeface="Arial" charset="0"/>
              <a:cs typeface="Arial" charset="0"/>
            </a:endParaRPr>
          </a:p>
        </p:txBody>
      </p:sp>
      <p:grpSp>
        <p:nvGrpSpPr>
          <p:cNvPr id="21510" name="TPCountdown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3371850" y="5337175"/>
            <a:ext cx="1270000" cy="635000"/>
            <a:chOff x="7683500" y="5842000"/>
            <a:chExt cx="1270000" cy="635000"/>
          </a:xfrm>
        </p:grpSpPr>
        <p:sp>
          <p:nvSpPr>
            <p:cNvPr id="21512" name="CountdownShape"/>
            <p:cNvSpPr>
              <a:spLocks noChangeArrowheads="1"/>
            </p:cNvSpPr>
            <p:nvPr/>
          </p:nvSpPr>
          <p:spPr bwMode="auto">
            <a:xfrm>
              <a:off x="7683500" y="5842000"/>
              <a:ext cx="1270000" cy="635000"/>
            </a:xfrm>
            <a:prstGeom prst="cube">
              <a:avLst>
                <a:gd name="adj" fmla="val 25000"/>
              </a:avLst>
            </a:prstGeom>
            <a:solidFill>
              <a:srgbClr val="333333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lnSpc>
                  <a:spcPts val="2500"/>
                </a:lnSpc>
                <a:buClr>
                  <a:srgbClr val="00A6D6"/>
                </a:buClr>
                <a:buChar char="•"/>
                <a:defRPr sz="20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lnSpc>
                  <a:spcPts val="2500"/>
                </a:lnSpc>
                <a:buClr>
                  <a:srgbClr val="00A6D6"/>
                </a:buClr>
                <a:buFont typeface="Times" pitchFamily="18" charset="0"/>
                <a:buChar char="•"/>
                <a:defRPr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lnSpc>
                  <a:spcPts val="2500"/>
                </a:lnSpc>
                <a:buClr>
                  <a:srgbClr val="00A6D6"/>
                </a:buClr>
                <a:buFont typeface="Times" pitchFamily="18" charset="0"/>
                <a:buChar char="•"/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lnSpc>
                  <a:spcPts val="2500"/>
                </a:lnSpc>
                <a:buClr>
                  <a:schemeClr val="bg2"/>
                </a:buClr>
                <a:buFont typeface="Times" pitchFamily="18" charset="0"/>
                <a:buChar char="•"/>
                <a:defRPr sz="1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lnSpc>
                  <a:spcPts val="2500"/>
                </a:lnSpc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endParaRPr lang="en-US" altLang="en-US" sz="2400">
                <a:latin typeface="Arial" charset="0"/>
                <a:cs typeface="Arial" charset="0"/>
              </a:endParaRPr>
            </a:p>
          </p:txBody>
        </p:sp>
        <p:sp>
          <p:nvSpPr>
            <p:cNvPr id="21513" name="CountdownText"/>
            <p:cNvSpPr txBox="1">
              <a:spLocks noChangeArrowheads="1"/>
            </p:cNvSpPr>
            <p:nvPr/>
          </p:nvSpPr>
          <p:spPr bwMode="auto">
            <a:xfrm>
              <a:off x="7785100" y="6045200"/>
              <a:ext cx="889000" cy="38100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 anchorCtr="1"/>
            <a:lstStyle>
              <a:lvl1pPr eaLnBrk="0" hangingPunct="0">
                <a:lnSpc>
                  <a:spcPts val="2500"/>
                </a:lnSpc>
                <a:buClr>
                  <a:srgbClr val="00A6D6"/>
                </a:buClr>
                <a:buChar char="•"/>
                <a:defRPr sz="20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lnSpc>
                  <a:spcPts val="2500"/>
                </a:lnSpc>
                <a:buClr>
                  <a:srgbClr val="00A6D6"/>
                </a:buClr>
                <a:buFont typeface="Times" pitchFamily="18" charset="0"/>
                <a:buChar char="•"/>
                <a:defRPr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lnSpc>
                  <a:spcPts val="2500"/>
                </a:lnSpc>
                <a:buClr>
                  <a:srgbClr val="00A6D6"/>
                </a:buClr>
                <a:buFont typeface="Times" pitchFamily="18" charset="0"/>
                <a:buChar char="•"/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lnSpc>
                  <a:spcPts val="2500"/>
                </a:lnSpc>
                <a:buClr>
                  <a:schemeClr val="bg2"/>
                </a:buClr>
                <a:buFont typeface="Times" pitchFamily="18" charset="0"/>
                <a:buChar char="•"/>
                <a:defRPr sz="1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lnSpc>
                  <a:spcPts val="2500"/>
                </a:lnSpc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b="1" smtClean="0">
                  <a:solidFill>
                    <a:srgbClr val="FF0000"/>
                  </a:solidFill>
                  <a:cs typeface="Arial" charset="0"/>
                </a:rPr>
                <a:t>9</a:t>
              </a:r>
              <a:endParaRPr lang="en-US" altLang="en-US" sz="2400" b="1">
                <a:solidFill>
                  <a:srgbClr val="FF0000"/>
                </a:solidFill>
                <a:cs typeface="Arial" charset="0"/>
              </a:endParaRPr>
            </a:p>
          </p:txBody>
        </p:sp>
        <p:cxnSp>
          <p:nvCxnSpPr>
            <p:cNvPr id="21514" name="CountdownLine"/>
            <p:cNvCxnSpPr>
              <a:cxnSpLocks noChangeShapeType="1"/>
            </p:cNvCxnSpPr>
            <p:nvPr/>
          </p:nvCxnSpPr>
          <p:spPr bwMode="auto">
            <a:xfrm>
              <a:off x="8001000" y="5943600"/>
              <a:ext cx="508000" cy="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" name="CAI1"/>
          <p:cNvSpPr/>
          <p:nvPr>
            <p:custDataLst>
              <p:tags r:id="rId6"/>
            </p:custDataLst>
          </p:nvPr>
        </p:nvSpPr>
        <p:spPr bwMode="auto">
          <a:xfrm rot="10800000">
            <a:off x="530543" y="4308613"/>
            <a:ext cx="469900" cy="469900"/>
          </a:xfrm>
          <a:custGeom>
            <a:avLst/>
            <a:gdLst/>
            <a:ahLst/>
            <a:cxnLst/>
            <a:rect l="0" t="0" r="0" b="0"/>
            <a:pathLst>
              <a:path w="1524001" h="1752601">
                <a:moveTo>
                  <a:pt x="1295400" y="1066800"/>
                </a:moveTo>
                <a:lnTo>
                  <a:pt x="1524000" y="533400"/>
                </a:lnTo>
                <a:lnTo>
                  <a:pt x="914400" y="0"/>
                </a:lnTo>
                <a:lnTo>
                  <a:pt x="0" y="1447800"/>
                </a:lnTo>
                <a:lnTo>
                  <a:pt x="0" y="1752600"/>
                </a:lnTo>
                <a:lnTo>
                  <a:pt x="990600" y="533400"/>
                </a:lnTo>
                <a:close/>
              </a:path>
            </a:pathLst>
          </a:custGeom>
          <a:solidFill>
            <a:srgbClr val="00C8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4" grpId="0"/>
      <p:bldP spid="2" grpId="0" animBg="1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/>
          <p:cNvSpPr>
            <a:spLocks noGrp="1"/>
          </p:cNvSpPr>
          <p:nvPr>
            <p:ph type="title"/>
          </p:nvPr>
        </p:nvSpPr>
        <p:spPr>
          <a:xfrm>
            <a:off x="553792" y="274638"/>
            <a:ext cx="7856112" cy="1244600"/>
          </a:xfrm>
        </p:spPr>
        <p:txBody>
          <a:bodyPr/>
          <a:lstStyle/>
          <a:p>
            <a:r>
              <a:rPr lang="en-US" dirty="0" smtClean="0"/>
              <a:t>Which module is the most suitable to run on the robot?</a:t>
            </a:r>
            <a:endParaRPr lang="en-US" dirty="0"/>
          </a:p>
        </p:txBody>
      </p:sp>
      <p:sp>
        <p:nvSpPr>
          <p:cNvPr id="3" name="TPAnswers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785611" y="1777284"/>
            <a:ext cx="4533364" cy="3940936"/>
          </a:xfrm>
        </p:spPr>
        <p:txBody>
          <a:bodyPr>
            <a:normAutofit lnSpcReduction="10000"/>
          </a:bodyPr>
          <a:lstStyle/>
          <a:p>
            <a:pPr marL="514350" indent="-51435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AutoNum type="alphaUcPeriod"/>
            </a:pPr>
            <a:r>
              <a:rPr lang="en-US" sz="2800" dirty="0" smtClean="0"/>
              <a:t>Sonar based obstacle avoidance</a:t>
            </a:r>
          </a:p>
          <a:p>
            <a:pPr marL="514350" indent="-51435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AutoNum type="alphaUcPeriod"/>
            </a:pPr>
            <a:r>
              <a:rPr lang="en-US" sz="2800" dirty="0" smtClean="0"/>
              <a:t>3D reconstruction of environment based on computer vision</a:t>
            </a:r>
          </a:p>
          <a:p>
            <a:pPr marL="514350" indent="-51435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AutoNum type="alphaUcPeriod"/>
            </a:pPr>
            <a:r>
              <a:rPr lang="en-US" sz="2800" dirty="0" smtClean="0"/>
              <a:t>Speech-to-text recognition</a:t>
            </a:r>
          </a:p>
          <a:p>
            <a:pPr marL="514350" indent="-51435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AutoNum type="alphaUcPeriod"/>
            </a:pPr>
            <a:r>
              <a:rPr lang="en-US" sz="2800" dirty="0" smtClean="0"/>
              <a:t>Facial expression recognition</a:t>
            </a:r>
            <a:endParaRPr lang="en-US" sz="2800" dirty="0"/>
          </a:p>
        </p:txBody>
      </p:sp>
      <p:graphicFrame>
        <p:nvGraphicFramePr>
          <p:cNvPr id="4" name="TPChart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862500538"/>
              </p:ext>
            </p:extLst>
          </p:nvPr>
        </p:nvGraphicFramePr>
        <p:xfrm>
          <a:off x="4739424" y="1600200"/>
          <a:ext cx="4341075" cy="45816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14" name="Chart" r:id="rId9" imgW="4571946" imgH="5143608" progId="MSGraph.Chart.8">
                  <p:embed followColorScheme="full"/>
                </p:oleObj>
              </mc:Choice>
              <mc:Fallback>
                <p:oleObj name="Chart" r:id="rId9" imgW="4571946" imgH="5143608" progId="MSGraph.Chart.8">
                  <p:embed followColorScheme="full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739424" y="1600200"/>
                        <a:ext cx="4341075" cy="45816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AI1"/>
          <p:cNvSpPr/>
          <p:nvPr>
            <p:custDataLst>
              <p:tags r:id="rId5"/>
            </p:custDataLst>
          </p:nvPr>
        </p:nvSpPr>
        <p:spPr bwMode="auto">
          <a:xfrm rot="10800000">
            <a:off x="480811" y="1777284"/>
            <a:ext cx="381000" cy="381000"/>
          </a:xfrm>
          <a:custGeom>
            <a:avLst/>
            <a:gdLst/>
            <a:ahLst/>
            <a:cxnLst/>
            <a:rect l="0" t="0" r="0" b="0"/>
            <a:pathLst>
              <a:path w="1524001" h="1752601">
                <a:moveTo>
                  <a:pt x="1295400" y="1066800"/>
                </a:moveTo>
                <a:lnTo>
                  <a:pt x="1524000" y="533400"/>
                </a:lnTo>
                <a:lnTo>
                  <a:pt x="914400" y="0"/>
                </a:lnTo>
                <a:lnTo>
                  <a:pt x="0" y="1447800"/>
                </a:lnTo>
                <a:lnTo>
                  <a:pt x="0" y="1752600"/>
                </a:lnTo>
                <a:lnTo>
                  <a:pt x="990600" y="533400"/>
                </a:lnTo>
                <a:close/>
              </a:path>
            </a:pathLst>
          </a:custGeom>
          <a:solidFill>
            <a:srgbClr val="00C8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6" name="TPCountdownTrigger"/>
          <p:cNvSpPr/>
          <p:nvPr/>
        </p:nvSpPr>
        <p:spPr bwMode="auto">
          <a:xfrm>
            <a:off x="0" y="0"/>
            <a:ext cx="12700" cy="127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10" name="TPCountdown"/>
          <p:cNvGrpSpPr/>
          <p:nvPr>
            <p:custDataLst>
              <p:tags r:id="rId6"/>
            </p:custDataLst>
          </p:nvPr>
        </p:nvGrpSpPr>
        <p:grpSpPr>
          <a:xfrm>
            <a:off x="3406820" y="5461000"/>
            <a:ext cx="1270000" cy="635000"/>
            <a:chOff x="7683500" y="5842000"/>
            <a:chExt cx="1270000" cy="635000"/>
          </a:xfrm>
        </p:grpSpPr>
        <p:sp>
          <p:nvSpPr>
            <p:cNvPr id="7" name="CountdownShape"/>
            <p:cNvSpPr/>
            <p:nvPr/>
          </p:nvSpPr>
          <p:spPr bwMode="auto">
            <a:xfrm>
              <a:off x="7683500" y="5842000"/>
              <a:ext cx="1270000" cy="635000"/>
            </a:xfrm>
            <a:prstGeom prst="cube">
              <a:avLst/>
            </a:prstGeom>
            <a:solidFill>
              <a:srgbClr val="333333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8" name="CountdownText"/>
            <p:cNvSpPr txBox="1"/>
            <p:nvPr/>
          </p:nvSpPr>
          <p:spPr>
            <a:xfrm>
              <a:off x="7785100" y="6045200"/>
              <a:ext cx="889000" cy="38100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txBody>
            <a:bodyPr vert="horz" rtlCol="0" anchor="ctr" anchorCtr="1">
              <a:noAutofit/>
            </a:bodyPr>
            <a:lstStyle/>
            <a:p>
              <a:pPr algn="ctr"/>
              <a:r>
                <a:rPr lang="en-US" b="1" smtClean="0">
                  <a:solidFill>
                    <a:srgbClr val="FF0000"/>
                  </a:solidFill>
                  <a:latin typeface="Tahoma"/>
                </a:rPr>
                <a:t>15</a:t>
              </a:r>
              <a:endParaRPr lang="en-US" b="1" dirty="0">
                <a:solidFill>
                  <a:srgbClr val="FF0000"/>
                </a:solidFill>
                <a:latin typeface="Tahoma"/>
              </a:endParaRPr>
            </a:p>
          </p:txBody>
        </p:sp>
        <p:cxnSp>
          <p:nvCxnSpPr>
            <p:cNvPr id="9" name="CountdownLine"/>
            <p:cNvCxnSpPr/>
            <p:nvPr/>
          </p:nvCxnSpPr>
          <p:spPr bwMode="auto">
            <a:xfrm>
              <a:off x="8001000" y="5943600"/>
              <a:ext cx="5080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custDataLst>
      <p:tags r:id="rId2"/>
    </p:custDataLst>
    <p:extLst>
      <p:ext uri="{BB962C8B-B14F-4D97-AF65-F5344CB8AC3E}">
        <p14:creationId xmlns:p14="http://schemas.microsoft.com/office/powerpoint/2010/main" val="161336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4" grpId="0"/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4940" y="1326643"/>
            <a:ext cx="5334001" cy="846944"/>
          </a:xfrm>
        </p:spPr>
        <p:txBody>
          <a:bodyPr/>
          <a:lstStyle/>
          <a:p>
            <a:pPr algn="ctr"/>
            <a:r>
              <a:rPr lang="en-US" sz="4800" b="1" dirty="0" smtClean="0">
                <a:solidFill>
                  <a:srgbClr val="002060"/>
                </a:solidFill>
              </a:rPr>
              <a:t>Break</a:t>
            </a:r>
            <a:endParaRPr lang="en-US" sz="4800" b="1" dirty="0">
              <a:solidFill>
                <a:srgbClr val="002060"/>
              </a:solidFill>
            </a:endParaRPr>
          </a:p>
        </p:txBody>
      </p:sp>
      <p:pic>
        <p:nvPicPr>
          <p:cNvPr id="35842" name="Picture 2" descr="F:\myProject\Robotics\NAO\nao_img\nao_443x347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144" y="2627106"/>
            <a:ext cx="4219575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34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PQuestion"/>
          <p:cNvSpPr>
            <a:spLocks noGrp="1"/>
          </p:cNvSpPr>
          <p:nvPr>
            <p:ph type="title"/>
          </p:nvPr>
        </p:nvSpPr>
        <p:spPr>
          <a:xfrm>
            <a:off x="569913" y="274638"/>
            <a:ext cx="8362950" cy="1773237"/>
          </a:xfrm>
        </p:spPr>
        <p:txBody>
          <a:bodyPr/>
          <a:lstStyle/>
          <a:p>
            <a:r>
              <a:rPr lang="en-US" altLang="en-US" dirty="0" smtClean="0"/>
              <a:t>The word “robot” is </a:t>
            </a:r>
            <a:r>
              <a:rPr lang="nl-NL" altLang="en-US" dirty="0" err="1" smtClean="0"/>
              <a:t>derived</a:t>
            </a:r>
            <a:r>
              <a:rPr lang="nl-NL" altLang="en-US" dirty="0" smtClean="0"/>
              <a:t> </a:t>
            </a:r>
            <a:r>
              <a:rPr lang="nl-NL" altLang="en-US" dirty="0" err="1" smtClean="0"/>
              <a:t>from</a:t>
            </a:r>
            <a:r>
              <a:rPr lang="nl-NL" altLang="en-US" dirty="0" smtClean="0"/>
              <a:t> a </a:t>
            </a:r>
            <a:r>
              <a:rPr lang="nl-NL" altLang="en-US" dirty="0" err="1" smtClean="0"/>
              <a:t>Slavonic</a:t>
            </a:r>
            <a:r>
              <a:rPr lang="nl-NL" altLang="en-US" dirty="0" smtClean="0"/>
              <a:t> word </a:t>
            </a:r>
            <a:r>
              <a:rPr lang="nl-NL" altLang="en-US" dirty="0" err="1" smtClean="0"/>
              <a:t>which</a:t>
            </a:r>
            <a:r>
              <a:rPr lang="nl-NL" altLang="en-US" dirty="0" smtClean="0"/>
              <a:t> means </a:t>
            </a:r>
            <a:r>
              <a:rPr lang="nl-NL" altLang="en-US" dirty="0" err="1" smtClean="0"/>
              <a:t>serf</a:t>
            </a:r>
            <a:r>
              <a:rPr lang="nl-NL" altLang="en-US" dirty="0" smtClean="0"/>
              <a:t>.</a:t>
            </a:r>
            <a:endParaRPr lang="en-US" altLang="en-US" dirty="0" smtClean="0"/>
          </a:p>
        </p:txBody>
      </p:sp>
      <p:sp>
        <p:nvSpPr>
          <p:cNvPr id="6147" name="TPAnswers"/>
          <p:cNvSpPr>
            <a:spLocks noGrp="1"/>
          </p:cNvSpPr>
          <p:nvPr>
            <p:ph type="body" idx="1"/>
          </p:nvPr>
        </p:nvSpPr>
        <p:spPr>
          <a:xfrm>
            <a:off x="884238" y="2106613"/>
            <a:ext cx="3703637" cy="3267075"/>
          </a:xfrm>
        </p:spPr>
        <p:txBody>
          <a:bodyPr anchor="ctr"/>
          <a:lstStyle/>
          <a:p>
            <a:pPr marL="457200" indent="-457200">
              <a:lnSpc>
                <a:spcPct val="100000"/>
              </a:lnSpc>
              <a:spcBef>
                <a:spcPct val="20000"/>
              </a:spcBef>
              <a:buFontTx/>
              <a:buAutoNum type="alphaUcPeriod"/>
            </a:pPr>
            <a:r>
              <a:rPr lang="en-US" altLang="en-US" sz="3200" dirty="0" smtClean="0"/>
              <a:t>True</a:t>
            </a:r>
          </a:p>
          <a:p>
            <a:pPr marL="457200" indent="-457200">
              <a:lnSpc>
                <a:spcPct val="100000"/>
              </a:lnSpc>
              <a:spcBef>
                <a:spcPct val="20000"/>
              </a:spcBef>
              <a:buFontTx/>
              <a:buAutoNum type="alphaUcPeriod"/>
            </a:pPr>
            <a:r>
              <a:rPr lang="en-US" altLang="en-US" sz="3200" dirty="0" smtClean="0"/>
              <a:t>False</a:t>
            </a:r>
          </a:p>
        </p:txBody>
      </p:sp>
      <p:graphicFrame>
        <p:nvGraphicFramePr>
          <p:cNvPr id="4" name="TPChart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407927078"/>
              </p:ext>
            </p:extLst>
          </p:nvPr>
        </p:nvGraphicFramePr>
        <p:xfrm>
          <a:off x="4562475" y="1281113"/>
          <a:ext cx="4559300" cy="513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0" name="Chart" r:id="rId8" imgW="4571946" imgH="5143608" progId="MSGraph.Chart.8">
                  <p:embed followColorScheme="full"/>
                </p:oleObj>
              </mc:Choice>
              <mc:Fallback>
                <p:oleObj name="Chart" r:id="rId8" imgW="4571946" imgH="5143608" progId="MSGraph.Chart.8">
                  <p:embed followColorScheme="full"/>
                  <p:pic>
                    <p:nvPicPr>
                      <p:cNvPr id="0" name="TPChart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2475" y="1281113"/>
                        <a:ext cx="4559300" cy="513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PCountdownTrigger"/>
          <p:cNvSpPr>
            <a:spLocks noChangeArrowheads="1"/>
          </p:cNvSpPr>
          <p:nvPr/>
        </p:nvSpPr>
        <p:spPr bwMode="auto">
          <a:xfrm>
            <a:off x="0" y="0"/>
            <a:ext cx="12700" cy="12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endParaRPr lang="en-US" altLang="en-US" sz="2400">
              <a:latin typeface="Arial" charset="0"/>
              <a:cs typeface="Arial" charset="0"/>
            </a:endParaRPr>
          </a:p>
        </p:txBody>
      </p:sp>
      <p:grpSp>
        <p:nvGrpSpPr>
          <p:cNvPr id="6150" name="TPCountdown"/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3476625" y="5432425"/>
            <a:ext cx="1270000" cy="635000"/>
            <a:chOff x="7683500" y="5842000"/>
            <a:chExt cx="1270000" cy="635000"/>
          </a:xfrm>
        </p:grpSpPr>
        <p:sp>
          <p:nvSpPr>
            <p:cNvPr id="6152" name="CountdownShape"/>
            <p:cNvSpPr>
              <a:spLocks noChangeArrowheads="1"/>
            </p:cNvSpPr>
            <p:nvPr/>
          </p:nvSpPr>
          <p:spPr bwMode="auto">
            <a:xfrm>
              <a:off x="7683500" y="5842000"/>
              <a:ext cx="1270000" cy="635000"/>
            </a:xfrm>
            <a:prstGeom prst="cube">
              <a:avLst>
                <a:gd name="adj" fmla="val 25000"/>
              </a:avLst>
            </a:prstGeom>
            <a:solidFill>
              <a:srgbClr val="3333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lnSpc>
                  <a:spcPts val="2500"/>
                </a:lnSpc>
                <a:buClr>
                  <a:srgbClr val="00A6D6"/>
                </a:buClr>
                <a:buChar char="•"/>
                <a:defRPr sz="20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lnSpc>
                  <a:spcPts val="2500"/>
                </a:lnSpc>
                <a:buClr>
                  <a:srgbClr val="00A6D6"/>
                </a:buClr>
                <a:buFont typeface="Times" pitchFamily="18" charset="0"/>
                <a:buChar char="•"/>
                <a:defRPr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lnSpc>
                  <a:spcPts val="2500"/>
                </a:lnSpc>
                <a:buClr>
                  <a:srgbClr val="00A6D6"/>
                </a:buClr>
                <a:buFont typeface="Times" pitchFamily="18" charset="0"/>
                <a:buChar char="•"/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lnSpc>
                  <a:spcPts val="2500"/>
                </a:lnSpc>
                <a:buClr>
                  <a:schemeClr val="bg2"/>
                </a:buClr>
                <a:buFont typeface="Times" pitchFamily="18" charset="0"/>
                <a:buChar char="•"/>
                <a:defRPr sz="1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lnSpc>
                  <a:spcPts val="2500"/>
                </a:lnSpc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endParaRPr lang="en-US" altLang="en-US" sz="2400">
                <a:latin typeface="Arial" charset="0"/>
                <a:cs typeface="Arial" charset="0"/>
              </a:endParaRPr>
            </a:p>
          </p:txBody>
        </p:sp>
        <p:sp>
          <p:nvSpPr>
            <p:cNvPr id="6153" name="CountdownText"/>
            <p:cNvSpPr txBox="1">
              <a:spLocks noChangeArrowheads="1"/>
            </p:cNvSpPr>
            <p:nvPr/>
          </p:nvSpPr>
          <p:spPr bwMode="auto">
            <a:xfrm>
              <a:off x="7785100" y="6045200"/>
              <a:ext cx="889000" cy="38100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 anchorCtr="1"/>
            <a:lstStyle>
              <a:lvl1pPr eaLnBrk="0" hangingPunct="0">
                <a:lnSpc>
                  <a:spcPts val="2500"/>
                </a:lnSpc>
                <a:buClr>
                  <a:srgbClr val="00A6D6"/>
                </a:buClr>
                <a:buChar char="•"/>
                <a:defRPr sz="20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lnSpc>
                  <a:spcPts val="2500"/>
                </a:lnSpc>
                <a:buClr>
                  <a:srgbClr val="00A6D6"/>
                </a:buClr>
                <a:buFont typeface="Times" pitchFamily="18" charset="0"/>
                <a:buChar char="•"/>
                <a:defRPr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lnSpc>
                  <a:spcPts val="2500"/>
                </a:lnSpc>
                <a:buClr>
                  <a:srgbClr val="00A6D6"/>
                </a:buClr>
                <a:buFont typeface="Times" pitchFamily="18" charset="0"/>
                <a:buChar char="•"/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lnSpc>
                  <a:spcPts val="2500"/>
                </a:lnSpc>
                <a:buClr>
                  <a:schemeClr val="bg2"/>
                </a:buClr>
                <a:buFont typeface="Times" pitchFamily="18" charset="0"/>
                <a:buChar char="•"/>
                <a:defRPr sz="1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lnSpc>
                  <a:spcPts val="2500"/>
                </a:lnSpc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b="1" smtClean="0">
                  <a:solidFill>
                    <a:srgbClr val="FF0000"/>
                  </a:solidFill>
                  <a:cs typeface="Arial" charset="0"/>
                </a:rPr>
                <a:t>9</a:t>
              </a:r>
              <a:endParaRPr lang="en-US" altLang="en-US" sz="2400" b="1">
                <a:solidFill>
                  <a:srgbClr val="FF0000"/>
                </a:solidFill>
                <a:cs typeface="Arial" charset="0"/>
              </a:endParaRPr>
            </a:p>
          </p:txBody>
        </p:sp>
        <p:cxnSp>
          <p:nvCxnSpPr>
            <p:cNvPr id="6154" name="CountdownLine"/>
            <p:cNvCxnSpPr>
              <a:cxnSpLocks noChangeShapeType="1"/>
            </p:cNvCxnSpPr>
            <p:nvPr/>
          </p:nvCxnSpPr>
          <p:spPr bwMode="auto">
            <a:xfrm>
              <a:off x="8001000" y="5943600"/>
              <a:ext cx="5080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" name="CAI1"/>
          <p:cNvSpPr>
            <a:spLocks/>
          </p:cNvSpPr>
          <p:nvPr>
            <p:custDataLst>
              <p:tags r:id="rId5"/>
            </p:custDataLst>
          </p:nvPr>
        </p:nvSpPr>
        <p:spPr bwMode="auto">
          <a:xfrm rot="10800000">
            <a:off x="569913" y="3203575"/>
            <a:ext cx="393700" cy="393700"/>
          </a:xfrm>
          <a:custGeom>
            <a:avLst/>
            <a:gdLst>
              <a:gd name="T0" fmla="*/ 0 w 1524001"/>
              <a:gd name="T1" fmla="*/ 0 h 1752601"/>
              <a:gd name="T2" fmla="*/ 0 w 1524001"/>
              <a:gd name="T3" fmla="*/ 0 h 1752601"/>
              <a:gd name="T4" fmla="*/ 0 w 1524001"/>
              <a:gd name="T5" fmla="*/ 0 h 1752601"/>
              <a:gd name="T6" fmla="*/ 0 w 1524001"/>
              <a:gd name="T7" fmla="*/ 0 h 1752601"/>
              <a:gd name="T8" fmla="*/ 0 w 1524001"/>
              <a:gd name="T9" fmla="*/ 0 h 1752601"/>
              <a:gd name="T10" fmla="*/ 0 w 1524001"/>
              <a:gd name="T11" fmla="*/ 0 h 175260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24001"/>
              <a:gd name="T19" fmla="*/ 0 h 1752601"/>
              <a:gd name="T20" fmla="*/ 1524001 w 1524001"/>
              <a:gd name="T21" fmla="*/ 1752601 h 175260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24001" h="1752601">
                <a:moveTo>
                  <a:pt x="1295400" y="1066800"/>
                </a:moveTo>
                <a:lnTo>
                  <a:pt x="1524000" y="533400"/>
                </a:lnTo>
                <a:lnTo>
                  <a:pt x="914400" y="0"/>
                </a:lnTo>
                <a:lnTo>
                  <a:pt x="0" y="1447800"/>
                </a:lnTo>
                <a:lnTo>
                  <a:pt x="0" y="1752600"/>
                </a:lnTo>
                <a:lnTo>
                  <a:pt x="990600" y="533400"/>
                </a:lnTo>
                <a:lnTo>
                  <a:pt x="1295400" y="1066800"/>
                </a:lnTo>
                <a:close/>
              </a:path>
            </a:pathLst>
          </a:custGeom>
          <a:solidFill>
            <a:srgbClr val="00C8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4" grpId="0"/>
      <p:bldP spid="5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3" t="5283" r="10854" b="4172"/>
          <a:stretch>
            <a:fillRect/>
          </a:stretch>
        </p:blipFill>
        <p:spPr bwMode="auto">
          <a:xfrm>
            <a:off x="637377" y="3152773"/>
            <a:ext cx="2060575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Title 3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627063"/>
          </a:xfrm>
        </p:spPr>
        <p:txBody>
          <a:bodyPr/>
          <a:lstStyle/>
          <a:p>
            <a:r>
              <a:rPr lang="en-US" altLang="en-US" dirty="0" smtClean="0"/>
              <a:t>My (distant) robot family</a:t>
            </a:r>
          </a:p>
        </p:txBody>
      </p:sp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640" y="1170280"/>
            <a:ext cx="1786836" cy="1996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46" y="1144583"/>
            <a:ext cx="1951038" cy="195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TextBox 12"/>
          <p:cNvSpPr txBox="1">
            <a:spLocks noChangeArrowheads="1"/>
          </p:cNvSpPr>
          <p:nvPr/>
        </p:nvSpPr>
        <p:spPr bwMode="auto">
          <a:xfrm>
            <a:off x="6377170" y="2337199"/>
            <a:ext cx="10588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err="1">
                <a:cs typeface="Arial" charset="0"/>
              </a:rPr>
              <a:t>Asimo</a:t>
            </a:r>
            <a:endParaRPr lang="en-US" altLang="en-US" sz="2400" dirty="0">
              <a:cs typeface="Arial" charset="0"/>
            </a:endParaRPr>
          </a:p>
        </p:txBody>
      </p:sp>
      <p:sp>
        <p:nvSpPr>
          <p:cNvPr id="8203" name="TextBox 13"/>
          <p:cNvSpPr txBox="1">
            <a:spLocks noChangeArrowheads="1"/>
          </p:cNvSpPr>
          <p:nvPr/>
        </p:nvSpPr>
        <p:spPr bwMode="auto">
          <a:xfrm>
            <a:off x="2178072" y="1843088"/>
            <a:ext cx="9334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>
                <a:cs typeface="Arial" charset="0"/>
              </a:rPr>
              <a:t>KUKA</a:t>
            </a:r>
          </a:p>
        </p:txBody>
      </p:sp>
      <p:sp>
        <p:nvSpPr>
          <p:cNvPr id="8205" name="TextBox 15"/>
          <p:cNvSpPr txBox="1">
            <a:spLocks noChangeArrowheads="1"/>
          </p:cNvSpPr>
          <p:nvPr/>
        </p:nvSpPr>
        <p:spPr bwMode="auto">
          <a:xfrm>
            <a:off x="2029612" y="4400553"/>
            <a:ext cx="1193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err="1">
                <a:cs typeface="Arial" charset="0"/>
              </a:rPr>
              <a:t>DaVinci</a:t>
            </a:r>
            <a:endParaRPr lang="en-US" altLang="en-US" sz="2400" dirty="0">
              <a:cs typeface="Arial" charset="0"/>
            </a:endParaRPr>
          </a:p>
        </p:txBody>
      </p:sp>
      <p:pic>
        <p:nvPicPr>
          <p:cNvPr id="8207" name="Picture 19" descr="E:\Dropbox\projects\EmotionalBehaviors\RoboTutorBehaviors\executable\slides\img\010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293" y="3183311"/>
            <a:ext cx="1705183" cy="217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8" name="TextBox 14"/>
          <p:cNvSpPr txBox="1">
            <a:spLocks noChangeArrowheads="1"/>
          </p:cNvSpPr>
          <p:nvPr/>
        </p:nvSpPr>
        <p:spPr bwMode="auto">
          <a:xfrm>
            <a:off x="6906602" y="5260183"/>
            <a:ext cx="14589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zh-CN" sz="2400" dirty="0" err="1">
                <a:cs typeface="Arial" charset="0"/>
              </a:rPr>
              <a:t>Geminoid</a:t>
            </a:r>
            <a:endParaRPr lang="en-US" altLang="en-US" sz="2400" dirty="0"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4561" y="5655622"/>
            <a:ext cx="2212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Manipulators</a:t>
            </a:r>
            <a:endParaRPr lang="en-GB" b="1" dirty="0"/>
          </a:p>
        </p:txBody>
      </p:sp>
      <p:sp>
        <p:nvSpPr>
          <p:cNvPr id="3" name="Rectangle 2"/>
          <p:cNvSpPr/>
          <p:nvPr/>
        </p:nvSpPr>
        <p:spPr bwMode="auto">
          <a:xfrm>
            <a:off x="637377" y="1144583"/>
            <a:ext cx="2586035" cy="4515807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343041" y="1149335"/>
            <a:ext cx="2586035" cy="4515807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89630" y="5665142"/>
            <a:ext cx="2387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Mobile Robots</a:t>
            </a:r>
            <a:endParaRPr lang="en-GB" b="1" dirty="0"/>
          </a:p>
        </p:txBody>
      </p:sp>
      <p:pic>
        <p:nvPicPr>
          <p:cNvPr id="37892" name="Picture 4" descr="http://robotsquare.com/wp-content/uploads/2013/07/zebro_light_tud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208" y="1307502"/>
            <a:ext cx="2586035" cy="153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12"/>
          <p:cNvSpPr txBox="1">
            <a:spLocks noChangeArrowheads="1"/>
          </p:cNvSpPr>
          <p:nvPr/>
        </p:nvSpPr>
        <p:spPr bwMode="auto">
          <a:xfrm>
            <a:off x="4831479" y="2560093"/>
            <a:ext cx="10588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err="1" smtClean="0">
                <a:cs typeface="Arial" charset="0"/>
              </a:rPr>
              <a:t>Zebro</a:t>
            </a:r>
            <a:endParaRPr lang="en-US" altLang="en-US" sz="2400" dirty="0">
              <a:cs typeface="Arial" charset="0"/>
            </a:endParaRPr>
          </a:p>
        </p:txBody>
      </p:sp>
      <p:pic>
        <p:nvPicPr>
          <p:cNvPr id="37894" name="Picture 6" descr="http://www.oberwelzdesign.com/images/projects/26/project_ep_quadcopter_01_05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681" y="3414696"/>
            <a:ext cx="2595563" cy="175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 bwMode="auto">
          <a:xfrm>
            <a:off x="3490209" y="1139815"/>
            <a:ext cx="2586035" cy="4515807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6" name="TextBox 12"/>
          <p:cNvSpPr txBox="1">
            <a:spLocks noChangeArrowheads="1"/>
          </p:cNvSpPr>
          <p:nvPr/>
        </p:nvSpPr>
        <p:spPr bwMode="auto">
          <a:xfrm>
            <a:off x="3926567" y="5084301"/>
            <a:ext cx="17923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err="1" smtClean="0">
                <a:cs typeface="Arial" charset="0"/>
              </a:rPr>
              <a:t>Quadcopter</a:t>
            </a:r>
            <a:endParaRPr lang="en-US" altLang="en-US" sz="2400" dirty="0">
              <a:cs typeface="Arial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699646" y="5674662"/>
            <a:ext cx="1928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Humanoids</a:t>
            </a:r>
            <a:endParaRPr lang="en-GB" b="1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Why do you need us robots?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628634" y="3097116"/>
            <a:ext cx="40527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dirty="0">
                <a:cs typeface="Arial" charset="0"/>
              </a:rPr>
              <a:t>Tasks </a:t>
            </a:r>
            <a:r>
              <a:rPr lang="en-US" altLang="en-US" dirty="0" smtClean="0">
                <a:cs typeface="Arial" charset="0"/>
              </a:rPr>
              <a:t>dangerous for </a:t>
            </a:r>
            <a:r>
              <a:rPr lang="en-US" altLang="en-US" dirty="0">
                <a:cs typeface="Arial" charset="0"/>
              </a:rPr>
              <a:t>humans</a:t>
            </a:r>
          </a:p>
        </p:txBody>
      </p:sp>
      <p:sp>
        <p:nvSpPr>
          <p:cNvPr id="6" name="Rectangle 5"/>
          <p:cNvSpPr/>
          <p:nvPr/>
        </p:nvSpPr>
        <p:spPr>
          <a:xfrm>
            <a:off x="4857746" y="3097117"/>
            <a:ext cx="40433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dirty="0" smtClean="0">
                <a:cs typeface="Arial" charset="0"/>
              </a:rPr>
              <a:t>Repetitive, mechanical </a:t>
            </a:r>
            <a:r>
              <a:rPr lang="en-US" altLang="en-US" dirty="0">
                <a:cs typeface="Arial" charset="0"/>
              </a:rPr>
              <a:t>tasks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20999" y="5598473"/>
            <a:ext cx="1948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cs typeface="Arial" charset="0"/>
              </a:rPr>
              <a:t>Service </a:t>
            </a:r>
            <a:r>
              <a:rPr lang="en-US" altLang="en-US" dirty="0" smtClean="0">
                <a:cs typeface="Arial" charset="0"/>
              </a:rPr>
              <a:t>tasks</a:t>
            </a:r>
            <a:endParaRPr lang="en-US" altLang="en-US" dirty="0"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843476" y="3557588"/>
            <a:ext cx="4062418" cy="2114549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838708" y="1052420"/>
            <a:ext cx="4062418" cy="2114549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23866" y="5607036"/>
            <a:ext cx="40527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dirty="0" smtClean="0">
                <a:cs typeface="Arial" charset="0"/>
              </a:rPr>
              <a:t>Exploration tasks</a:t>
            </a:r>
            <a:endParaRPr lang="en-US" altLang="en-US" dirty="0">
              <a:cs typeface="Arial" charset="0"/>
            </a:endParaRPr>
          </a:p>
        </p:txBody>
      </p:sp>
      <p:pic>
        <p:nvPicPr>
          <p:cNvPr id="36868" name="Picture 4" descr="http://singularityhub.com/wp-content/uploads/2012/05/Optimized-abb-great-wall-motors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688" y="1067969"/>
            <a:ext cx="4025149" cy="208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6" descr="data:image/jpeg;base64,/9j/4AAQSkZJRgABAQAAAQABAAD/2wCEAAkGBhMSERUUExQWFRUUGRcYGBgYGBkYFxoXFxgXFxgaGBgaHCYeFxojGhgXHy8gJCcpLCwsFR4xNTAqNSYrLCkBCQoKDgwOGA8PGiocHyApKSkpKSkpLCwpLCwpLCwpKSkpLCwpKSwpKSksKSwsKSksKSwpKSkpKSwsKSwpKSksLP/AABEIAMIBAwMBIgACEQEDEQH/xAAbAAABBQEBAAAAAAAAAAAAAAACAAEEBQYDB//EAEEQAAECAwQHBQYEBQQDAQEAAAECEQADIQQSMUEFBlFhcYHwEyKRobEyQlLB0eEHFCOSFWJygvEzU8LSFqKyY0P/xAAaAQEBAQEBAQEAAAAAAAAAAAAAAQIDBAUG/8QALREBAQACAgECAwcEAwAAAAAAAAECEQMhEjFBBFFhBRQVInGR4YGhsfAjMlL/2gAMAwEAAhEDEQA/ALu2WUoOLg4feOAQdh8IjK/Fuzj/APseSF/9YizPxlkjAzj/AGt6mMeKJs+yLOCFftP0gU6Pml/01/sVj4bYrV/jSjJM4/tH/KNTqzpO229Amy5KpcpWC5swJBAo6Uh1Eb2bfFmKoUnR03/amfsV9ImStGTv9tf7T9IDWu12+xS+0MoTZfvKlzSbuQvAocA7cNsYYfi5OUzSxXbMPyTDWkejI0XN+BXhHT+GTfgPlHmE38VbTT9NAd8VKOBY7I4r/FG1m8AmU4BOCzgH+PZF0PTE4njnvH1BjhbdNyJNJk1KTsJq3AVhrFaxMQlY99KVD/1V/wAoyX4jWP8AUlTNoKTyqPIRBcWn8QbMn2b6zuSw8TFTbNelJmqUiSkKupS6lEuPaSWDfF5xlESHZg9PQn5NEy1SqoO2WnxS6M9yRAT7RrpbFqKQsJH8ifnWPRrPNvJlq+JIPikGPJFyy+JwHoB8o9M1emvZZB2JCTydPyiC2RjzMZnWyyvOlkDFJHm8T7fpvsllIS5DF+IGEVNu0uZlWBbA9NFlNIX5M7Mx15mJVnspCkneIrUaXvlnDgh24tWJq5ppU5/KG2dew5VlLMQ0N2IBLkYbRHLtCS2URbeogEjGpruEN1fGLvQjCelswr0jUtGS0SLsxC1KSADVy1CCM6bI0R0tK/3EHgoE+ArFqR3s47o4QcQpGkUXQ180OEtZzP8ALBfnjlKmnklP/wBKEFSjDGK8aQWVqSJTFISTeWke07YXvhMdL84+7LHFaleQQPWAlEwgqIZROPvyxwQo+q4EWaZnOP8AahA9QqAmlcC8VOk7MpMmYrtZrhKiO8BVi3spESRo1GZWr+qZMPqqAlkxEtc1N1itArmoDrKHGj5XwJ5gH1jomzpTglI4AD0hpFSLLZsvy/IJ+kNFzeMNF3UeHWzQ3ZovXlK/sUkeJ5RE0bcVMAWkqSXDAsXyi+n6flLkKQVEk4MD8xuEZizzClbjFJBHIvCLjbZ206NGS8rOwce0pWBphxj1jRmtKbFYbNfIR3EpAegSMTtI+Zjyq06bvIaW5JbLLaN+EWunZE602WUoIKghKSxoQmWGUwONa0i7ulxlrY6U/FWWvujvoLul6kYVABodhPhHjlplJE2YyiAFOl2diXGGbNHSXO79MBkdo2xoNX9R/wCIquy5glzS5F9yghAD+yHBfOsJut+PtFAq0SDLCbqr/wAV8s9HISzVAjkns95VlWj73xjXr/CSbKWUTZyAR8KSrwJIiTJ/DWQn250wtsup+RMTbGk7VfThFhkMxKQUHddKgPJvCImn9OFbImsQ7hgXHnspE4aDlSZJRKKmvBTlRJrQ12YHxintsmW7UdQIqXdu8M93lHO2bbkWcucAAkEMGAAU3CH0ZI/MdqJksJMt0pLrJeoFSdoNN8PZ1AJBAApwyi5k6TlpoVu7ACpLttAxhNFUMjV5ZxCsvcVv+JhGp0TJXKkBFwliSCSgUJfAKObxKM9JSReGG0cuH2iDpHSwRKJcOwdjUedIbiIGmCtU5XdSlgkVUTk+Sd48Igos0xvaQG/lJ8O9Em1aQTNXeSpxdS53ihx5RGFvRWozxpDcVF0JowduQqbdxr3AKEZqBi6t1kRcH66lkLWGCx7IJY90DJooETU3yo1FTRouF2hHZKUAofqFnr3WbAb/AEh5TaRH/KJet48Vr+sBarFKY9wYHGuW+F+eD5+B+ccJ2lEkUcnBqPVxmY1CtVYrKgTEMhIeUcABgqXu3xdJpGNXpmagyybiWSoDuqw7pq6qnuiHTrFNLjtCK5JSceIPhGfIa6SKc1f/AEY6BJjFHTayAntFOAb1QHJJL03GCXaicVrIz76vrF8k000uU86bwlei8esokLnJGKkjiQPWMIiWhS1k95ru0ioOMMbTKQR3UjvEYDY/XGLuFjaK0jJGM2X+4H0McjpmR/uA8AT6CM6iZsw2tR4VrvoAJQscQYur8k3PmstL6ZkmStIKiSAPYUBUjMgR2maxy8QiYdlB9Yo5FhmThhcS4cq3EFgMSaRo7JYkSw+zEnH7co9PD8Nnyd61Pq8nN8Xx8XXrRybWpQfs7o/nUB5B4Na5jd3s+aj9I5W60XwAAA1R8ut8VM60FFQap8x/gx9LH4Hj12+Vl9oclvS2SLQfdlciT5worUaQs6heUACcatXhDxr7hh8k/EeX6MzZPw7soAJVMVxUB6CLGTqdZE4Sgd5KlHzMW96BMzePWPhP0Sw1P0TKmKCVAJSgG8wAcg3WphWJ+vWgDa0SzLZPY3rpQC6aYEZM2W2K7Vhf6s1O1JNeIy4g+MaA6VHYKDspRuscXzBO1qPnGp6LMrjdx48rVRdoWO7+oogdxNVtRyke9w2Rt9TdULRY5qV9jMdjUgsHxpk7CsS7ABJnJXdfs1Atg/OLRf4roTO7NUhQSDdKysABVGpddqiu+OmOGV/69plyd7odLd9KikVlqVuLDEeRPKM8F1wjQWK3CYZndYqXeCScbymOX82/OPMNbP4hLtU2UhhLBdBASO4cHJxIqDvBjllEi/0pb5ISUzFCoZrwBjOInjAlLJaoIJzGW0Q2itCT1uZgK1O/cFP7iB84tpWj1IZzKlttX490El/CPPnLXWdIcjSCEGW3fSALwVfq5N4ApzAZiM9rkRa2W2ywhYASZhvXCQgLKSe6S7HBw9Q/CIdo0fN7KZNSjuoSSVhC7obAkuzD0EYm1p/UKgogmlLwJBDl3GY4YxePG+62xutC6bmzQuVMkhHZmiw2yqSw7wLgg7mjlbrakhSC4OGQLvRnpGGE1YRcKlMPZqwDu9M8q8Y9C1E1NkWmxInTZgSq+sN3iWSqlAsekazxuuqxe1TKvqClMMSdhc5Nhmc46C0CWPZxrUPX7RrrRq6hJZEwHH3SPmYifwHIqcM3sCPLnx3P1XUZpFqUp2QHerB9j5Z7YeUqcSpLZuXTTzHVI1UnQLe+XOxKHPICJg1YV780yx/NdvfsSL3i0ax4tIxo0XMYl0j+0Ybd32idZtBWphdWUhsR3TWj4vFxaZEhJARNmq2kfRLt4xwmWlCHWq/dGBKJgajNeKqvszMevhx47fz2z/f0cua8sn/HP9/dBtWqM1Sge2CmOZYvmzl2wEWVl1RQE1UpS9oUQkDc2J4mK9Vts1qUSpN65VynFIoO8a7q1pjgY0OjtNSpQCEvLYMLiUiWDmMKjJ2rHbLk4eLLcx3+rjOLm5MZMsvH9FRP1Qc0mV2KWBxAIr5RHVoK4kKnXJaSWdU+noxzo4wi/VPE9SUKKAskJvMCA5ALFSSw4iJmmrFZky2WorA99RAAP8oZ+e+OuHN8Pcd3HVcrw/EY5amW5/dl1WLRaST+ZSXbBdC2wEEjmYl6Lm6NKmlKlLVjWpywcN4RCmTLJmlamwOFORD8w8WdiuTe8iWsBAYEJAHAMe9F4ufhxv5pP6Reb4blzx6t/rVja58pSFIWAUFnBDpxevOIM23WdaLpLFLAJZwLuDNjgGfCOKzaKgSS2V4h231jipNoPuXeCm9FR6vv/F7T+zyz7O5dd2fu6K0uAoEqxwfHDZly8Y5WrWiSVhN9RY1ZKiX2MBlWO9pnT0sEuQBmaYVYExwROtNG8mHpEv2hLf4/lZ9m3Xf+f4dBrHITVQnEk5SJoHAEpDx3smlJFoUUoRNSQHeZKUlJrhvOeUWSpFsQkCelCRkUkFZI2kF44IlqzUTxKvmYz9/1fdb9ndWTSonatJKiQpgchhycPDxaGQIUb/FJ8q4/hN/9T9mRtWuFlQS80K3JBVtzwirtH4kIFJcpR/qIT6PEexagghyJixta4n9x+sW1h1bkI/2k8XmK5MCAaZkYx8nb7jr+Hutc+fpGWFICZagtJYEj2SpLk0xSBzj0jSthZbCgWxHHLn9DGS0OqXLmy1J7RV1QL91CRvugKccxHoc6YlaQ/I7H+8dJekqiNkJoS6ilL7L2QcZmKyfo6UpaZikJvpoFNUNg+R4tSNVK0lKSFIYXyat3n2YZ5NlHCfopExjLUCFM7bc6fKOkys9GLFZZpYTMS5ag2t7QOUcta5LJRNFxRe6VXHFRfATfDU73jCtcup7PBLXaVIG6A0jZ0uAsd3EB6bMh845Z5SdN4xlJlmCnd641Z3iTZNCTAQpAUnYom6PEt5ReylhP+mkJ3pAB/ca+cQpk+0KVSWBvUpzzrHHbeitsi0mStKbSszFJVdQZiyCQzhRUWaofHGMrpDU25Km2m1WgXh3glDrJUe6kKmLZ6kYDARotIonJSDNKWJYXaNmx2vGd1hlBUlSbxBUNtC1cPnHO52XTXi46n6tWa1JmKmzVXUkJAQyXJDkkkGmHjG90XZbJZpQlSyq4CT3lPiXOyPFtH2uZZypL0NSAa0z8I1uiNFz7TKTMSVsp/IkYvujWe97noTT2CXZrIkIKykFRSA5U15QvZGlCIKYmyA1IQklLOpLOVMU4u4FTsePN5GpExQ784jc175x3GoKc5yzwA+ZiS/RNN/8AxSypJuqQhTOUdolNLzDvDdVsYrdMa02VCAJSkKvFXecFQYsARsZoy6Pw+lZzF+X0juNQLNmqYf7k/wDWF79l6Sv/ADiWPeBjL6/a6dpZ0pQx/USTwAVF1adULFKSVLKwBiSv7Rg9PzLOs3JMshPxKUSTywEZxmrtfU+renwUTkTAO8EkMNl4bXz84nDWIXALpvMBueKbR+hVq9g3TtZx4Rr9TtDTJExS1gzSoAAkXUpDuSAaPhswjWWsrsnUWOqGj5pHbTnSPdBxUTV65bNsaaaoHFL8QD6wBIzAh70VgN1IrdHID6R0E6mYgAI4Wu2plh1coCUS8LuxSf8AkyMkqPgPnAr1lTmg8iDFXxq2nNkIk6EsZVOQCKO/JNeuMVNi0shZo4LYGNZqrKvFa60ZI51PyixC1lmPMSnYHy94/YRTlAg9YtKJTOWVFg7ftYRRL1lRlePL6wyJFwZQhRSHWRPwq8B9YUZXxohom9WZMUs7z9XiVI0RKTggcTX1itQvZNV/cm9EiTapqC6J0t+aTGmWhkWAgOUJSNqqeANTyESLHcCyihv1wIDj4QS/kIzn560E1SFPmmZXjUuYVkTcmpWZUwF6qe9Q0L7Q0N2eitfZtDIZCmTeGN5xmaguAreDHPR2jVJmdtJN5IKnAqcapUnGAGsCCblUgqIGIqA7pukBiKsSHrnFdOt02StfZzKLYhQZ2yenqHjrhluMWarU2SQkhykAuXpdbMkg4FuhFJrFLQFpYAFblmwG/Zw3GCsesK+zF43ixdSmpUgUDFWGA31pEq12VUyWVC4ogC4VISQFAH3SHFSRUnGGWOyXSpkaPWoOAAn4lEJHiceUH2UpOKlLOxHdT+4h/ARl51mnKN4lztCh6JoIEyJ4/wBzkSY56aaO0zkrQqX2aAhQYhnJ4qNRyaPKvxBsn5eZLTKKmUgqN43m710AE1A+sa82ucn3l8/vGS19lqWmXNUSSO4XZmYq9RCTslY6TPZTqSFCpIJIBGLOKgR7XomxtIldmoy0FKVBCAwF4BRqSSak1jxxUhKlSkoLhSEg/wBR7qg21/ltj1mw6TmS5aEMkhCUpBr7oArXdFyir+WGGJPEk+sEp9sVA06fhHjFhoxUyc6koZId1FVKByAAHUeEY1USJcgnMiD0olFll356mf2ED/UWf+I2kxGtWvMmzEy5YRMnXb16+VBOGLgZnKPPtM6ZmT5hXMUVKOZ8gBkN0S9NSbctPaZXaF1on3UjAfU746avaqqnm8ruyxirbuTtO/KJOhNDoUb88kJyS1Vcdg8zGuTb5QAAUAAwAZqbIzJa1bpIstnTKQES0hKR1zO+DAjgLYg+8nxEEbUl0j4nzDOA/o/hGtMbSXGQhzEZVoYpFGUSOYBUPIGOrxQYBhjJBoQCD1nAvD3oCOvQ0o+4PMehgE6Ekj3B4n6xLvb4ckwNuSLGhNEpu8GEbDQskS5A3uo9cBGXslnK5iU/EQOWfk8ai2W5HZTAGBSkgZbh6iNxGPt9iTNJKwC5JzepehFYqpmrct6Ejw+kW94wClbozYu1R/42n4/KFFq8KJpfKs6RCEIGHjoyUdJc0jAkPixI9I5wSRAS7BaCJqCVFkqetdx31DjnF9blS5qCtAvYhwSCniDUiMwIstDWwSyXbgcDUM52VMXHUSrnVb30qAIBS7tUEFssXB3c2jSzZXdJQzEV3HeIzukrWqWvtkgXVJCV3QpqmntAV7pyyg7Ppnui8oEHA3lJ5kp63RtlmtNaBlqnKUtRlrUbxujuurNLYAmvOIJ0KR7FrI4kj5xcacnBa7yWIFAc2yJMVsc61DS7Hah7NoSr+4ExSa9SrX+TUZwBQFILsKVbEcfOLsb44aSsQnylSlEgLDOMmLgtuIibHm+rSSbRJITfuG9dahuuqvhHpX8ZHvWVuahFXq7q3+UmmYJl43SlNGYHHEnomNOnSC9x4gfKLtagSdNWcEFUpVC7O6TuIzHOLHTGuKZ0q6l0BIa6EJSG2Eu4T/KIb88k+1Klq5N9YqdJJQVghASkhgMReHzr5RjK6hJuvOtLGZLtBmAllEkHEF8QfRtkaLVoicCtSWIoHqMMfSJ+kOySACBl60p1hFjorRVnWlSUT3VRSxQXX+Tgxz35N+iyTotRwKFcFpPrDK0TNHuHkx9IiJ1fPuTkYbSCQY7J0XaAKKJ4Kjr0waZYFipQocjES1yWDnIg8nY+RMTh+bT8fJz6GOc/SM+6QoEggioyIY5b4qIs5LB/hIPnXyJjreIwJ5EwR02spZSEG8GJujMbdtYJOmEsAZKTvb6QHIWlYwUrx+sELdMyWecGrSkjOWRzUPXqhhhbLMfjB/qBgpDSk34geIEGNMTdqfD7wwTIOExQH9L+g6aCNjlnCcnmGr4w0i/1UtE2bNJSpKFJD1QVBibu2hr6xL00uZZ5aipUtSVqAHt3lN3qYgDiY46q2+VZkrvKCisiqSHZIwLne8cNZ7abSUpQkXEORUOSQPSoiqpv/Itss72UPtBJ1hR8Cx4f9oiq0Sv4TyaOCtHTB7iv2mJ0LIacl7FjkPrDxSKlEUuq/aYUToSIcQwhwY0EmCBhnghAOIOWa1jkIZ4C0FgIReckXsCdoOXIxxluC2I2ZGLPRulbPMkISVS03VMsv3nSPaIJqljiN9IoNctY7O8gWUkpQCpS6gLLijFsGMW2bZ1V/ZzJUkoWJiAcwEqbzw5RQompJICgSN9Q26OU/XdK0plygL6iACpPs8S/e62VlSdGKKlTFdneX3iUk3a5JGykcs+bCXVq4ymggIYQ4jSmuxIs9vs6SQpMyaQ4JDBD7nUCWOdI4gxG0zIWiUhUgtU3t4Jc4RzzrWK6k2+wrJSe0QRi6VYZnukg8hHQWSxTaJtCGOSinDeFAOd3nGD0lphV03T3mIcpD1bdseKnV0oWtQnTFhx3WUUh3zy+UZm77taS9OaESJ8xN5RSlSrveoz0ZtzRbyNDCzkpCa0cgE1YFn3FxyjlMsCJRTM7YqQkuQQFAtUC+nCrYw+jtcpt/wDUtCSjvFQFxySDRwBUlqxrxyNxcItExgG8hnviptGn56JrJlFYGwC7iQx7u7OO+rel58+0IlmZeSSSpiDTFTtSsbLTNnK2lJYXg6i1dgD5DbwjNvje0nbFydNTzPvIQbq7oUBcSAz95wquJo1WGyL8W2biFnwH0h7PqkpNbwJ5iJknQS3qwHF4vnEscLHKn3B+mlQqzgYOd+yBEhSUkzLMGBNQ2DlsOMaOyWcISEjLzMVWsltZIlpUylMTmbj7N7N4wmdtXXSnJs5NZak8D96wC9H2Y+8scQ/oIGZLIriDgRh9jujnHZgpmr8knuzk8wMePJ45q1WPuzByKht2cfTYIMwJTFHBWrE4YKJ/uG0HPqsR16FtacFKPIF6D4W3+PhYImKGBI4Fo6fnV/Er19YCle3IyPgof84eXpu1ggEFnAoSc2zTxPOLn+JTPi8hD/xJb1CTyP1MBTHWq1bF8n/6Qouxbv8A80eXzTChv6CG8ODDEQUAnh3gWgn6ygHBhlDaOUJoeAh2LREtM5C1upKVXimjEVpTiPCLHWW0Wa1mWhCFfplRKrqkhiPZKiBeq1A+EA0PHl5Phsc+THktu43M9SxUDVeRmgn+5TesXOjtWxMFxLpRm61BNcjVzwfyhCGtVmUtKWqlINMnevyyjrnJpI00rU9ISAlZ2AABgBtqwERpurUweyoKGWKSeAq/GMjYbeVT5klAmSzLqFgqDigJw3ilXDxpND6ftaQe0mocEgCYA5SMTeFRUHEjCMbyi9WOdo0XNQ95B7uJHeA4kO0UWltMdmLl0l9tBuq2MbiXrCphfkG6KvKIWniR94Ndssk8XVlBKvaE1N1XAXhTx84efzh4/J5Ki3S7xULwXUjvE95u7vx9YuJciTOQkzJ0rtGrelLBCjiCtK6scKHhGwtn4a2OaCpCFIJ9nslunib14NFnovU+zyQEpQFFNVLUAVE7HOHAQuePtF1Xntg0RLV24M2WDLd8SgpxC0roSl8XFKRQGdJN4gJLMFM+dBQ7Y9c0hoGzT3QtKHWCEgfpqUkmrKDXw4yJFBGUtv4UXF3rLPUhV00Wm8jg+OIpiYz5S/RdKPQlpTIWVJlEKIoUqAI2+6Y0MjXFaXeVeJxUpddwoMIzs3QmkpC0lcpE2WD3lSgVEJwJahoNzUi5kSpRLGYhxikKS44h6RjLbc0sEa6zThJT+4/IQA1+WPakeCsPEVjrKkpA7rcvrGNtWuKETFIuKLKIdJBdizxcZb6JdRrx+IyMDIW+wKGP0ivsdlmWtS7RMQQokC6FEFKBgAAQTWv90Zq06zySkshV4NizPxffG51IUVSBMzWaZsAd+9z4R0n5ZvTjjMr1a5WhKwO8GvVwAds8HziPF1PSmcqa5HcAKNoCSQS2YKqeEUcdsbss0c4w4IgDCBjSCIEARDFRhPAIgQ10QyjCvQAlJyhQ7Q0AgYIGBEODAE0LrxhoSYAnhwYFMOmANoV6GB6wEFAJ4n6I0l2S6ju5uHGyu0faK8iBmPljlGbNjZW6dYkSzOImXWe4hJXXcoYZ1LYxgvzMyegrlJZayohBx9o0A2thFSrSlrs6ysKUNtHQdxGHoYsBrnLn3e0AkzBmxMs8SAVIw/mEcssMm5YsASKhwfA/5iQnSS6Xu+HqFgF+ZrAfxNTDtAFpNElTKSr+iYk/PlHOcUk91JTud/CmEYumocT0pVelzpklRrtTwF0ppyiwka62qQGtATPkksVoJChWgIYFzsIrtirmMEEqQpSTiCHTxCqKlq3hxteIdltrzClAUv3SghxdZ+9tDbMwM8LJbNj0i0LlW2SGZUksWwVeYgDagp6pjhV6QttltIlyrRfkkqbtBfT3QTTPz2x20BO7CaZYJ7Kb7uDPkSDi+dHEddYrck3AlLpSu7eYgFV0uEhwwCdxx3gjPoRZydccBPkKuj3pDzE7r0sgLSOREShKsFvSXMm0HYQBMT498F+sYyaVjFyN7U8Q8KZZ0rNUoWdoYKfaFJZQPOIqfpD8JpJP6K1yj8LlSd+PeA5mKS1/hgpG1bYkJvehveUWknS9ps4JlTlkJH+nOHaJIFWC6LT5weg/xXkz1dnNkrlqJJKkC+niRiI3PL2S6Z+RqqhIULyXGAwL/wBwAG2pjSaD0kZaDKUyVt+kgBAYEkVuEj2iKxqgmRagGKJiQK/EBv8AeTlGa0pqkqVNMyReWGuKSospIVmkgMoA45tthvfVPRDIKZyJmKAm7iO8CxA4mh/zCWt3O2uFIqbTKWuc3afpS1Fkj3lA1JPGmdEjjE9JjthNMW7dL3TQiqAJhiqNsjhPAv19oEnqu30gDhiIEiFAOU9dGFDdpCgBeHgU4Q8EFBb4AQRgpwYIwBhwfCAKCG+ABh3gDvZw16GeHEQN1hEG16DlL9pAfaKHxieqE3HoPAZ+VoWdIJNmmsFYoUAUqH8yT3VcxHeXpNqTZarOfjQDMkcSj25fInhFz11thGvyEZuMqyoqHa8Zcu0Sspss3wP6h7SOccwLODerQ0S9BsujEERIFjQlV5LoWPeQShXAkY8C8SE2hYqpMiadsyXU8VIYHwjHjZ6NbiVoOyJWFzFOOzYuMgxUQutC4Df1GMrpXSk+faE9jK7RMpKwEpPdDkFRGLqLAE8hSJun7fb56OyT2MqVmmUCHfaSIg6B0CZHeKiFnNClJYcQQ8JibCnTgT/qSpss0ejiuGFfKJcnS0ldBMTwLA+CmMXSLbNZisTBsmoSvzorziJabJZ1/wCrZUg1rKU1TQm6unnGfFdgAo2W7CsVuiND9jZTMIZ5q0zVYBIS1y8okAJYuA7kqjsvVey4S7RMkFiGmBSQ+0qT3Ti2MaDVrR82Qog9narLMCQoIUkqSpIYTEjBRamNWGeNxviXuMlbLcmRakywlaFG60xKiPaY0AFUuz1qx573ROsClJUmd/qIBIUB7bbcnBGWyJg1Jk0Mmd3QxCV+0HK7571bxKgf7AMmin0vZU2MKmKUglILAFwTkAcwdmMay1fRmbVc+z3FqS2BLDY9c+NYEdGGXNKjeNSSSeJP3hknjHWI6HqvWyGPWEIGGvZ5cOgIId+t/wDiGUqE3hWBOOEAR64wwPCGy62wF5uvWAK/CjipdcoUB1SoR0eOKfCDeCOgEMIELggYKMNCCvD5wIVCCuMB0BfKFAAw6ca0HpAF1sh09f4gAqnWe2DIaAe9Dwz/AH6zhn8oB8zDnCnXCBSeD9eMO/Wf+aecAuXX0hlYQ7eJ9YYKrh4wCbr7wzZcoIwPQgGbDDPrjjDVzgyH3V664Qz0aAZ45KkoJdhe2ih/cKx1IgQN/XCICFpn4JnzU7HIWP8A3Coq52iVTJiVzp0ya2AUzDkKRZu0IinWUPGLsHY9Z/aGKawRPly3QIVUN49YRQ609VhgrzhXvn03WMK9ughenRhlb8umhEvCNN3oPPqsAyjvgFH13Qgr5db4CAEg7W8flCgVSy/3hRB2TBFT/L/EATDg9fWCOiYJ/tHIeXnBhqbYqnC4MKPX0gAfpDpDiAcNBZ9ZwBB6+UED11zgCfZ1X7mGrDD5QV71664RQWcII5+g6rDBTQn6rWAdRr8oahglLD08uPHqsDe4+WMQOVmHPpAnr6wyXfbv8+uEA9cfLwpCBGHjj08ImHVnhia+UAzt05ffDHD7Zw4esJgfDZ19oBiOsYYHwO7bDgnx+UABy62wDtn9uUK9tz4Z0gSeXQ65wRx2u8AIUOQ2ddPDJghLz8uuMCo+fCKGKDu5eEOfGn2p9oQNSH64wJABrz62xA7efpnAqzavButsOongw9Pu0c1EtUsWDenXCASw3HqsMTVgxw37d8NMXiY5X6cOm62wBhL1Hqn5mFHMqHVYeIiSRUcR6xxGJ4/SFCgCln0PoYNOMKFFUSMPH5QifX5woUB1ag5ekCn5fOFCgCSflDHAdbYUKKOqRUQINBz+cNCgHUac/pHRKQXcZj1hQogHLx9YCaaDifSFCgCX7R4E86w468YUKALIcR6CElPs8P8AkuFCgOUw+v8A1hEs7bPnChRRzSaJ5f8AKEo0B6whQog6TA2G70MJWEKFAcX9VeSjAzFV8f8A5hQooZI9TAqNTw+UKFEATTUwAHdHAfOFCiBlisPChQR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6874" name="Picture 10" descr="http://www.popularmechanics.com/cm/popularmechanics/images/UU/nuke_bots_possum_0608_470.jp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07" y="1052669"/>
            <a:ext cx="4046400" cy="21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 bwMode="auto">
          <a:xfrm>
            <a:off x="618980" y="1061940"/>
            <a:ext cx="4062418" cy="2114549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6" name="AutoShape 12" descr="data:image/jpeg;base64,/9j/4AAQSkZJRgABAQAAAQABAAD/2wCEAAkGBhQSEBUUExQVFRUVFhcZGBUYGBcbGBgXGBcXFhgXHBgaHCYeFxojGhccIC8gIycqLCwsGB4yNTAqNSYrLCkBCQoKDgwOGg8PGi0kHyQsLCwsLCwsLCwsLCwsLCwsLCwsKSwsLCwsLCksLCwsLCwsLCwsLCwpKiwsLCwsKSwsLP/AABEIAK0BJAMBIgACEQEDEQH/xAAbAAACAwEBAQAAAAAAAAAAAAACBAEDBQYAB//EAD4QAAECBAMFBgQDBwQDAQAAAAECEQADEiEEMUEFIlFhcQYTMoGRoUKx0fAUUsEVI1NykuHxFjNDggdi0rL/xAAZAQADAQEBAAAAAAAAAAAAAAABAgMABAX/xAAqEQACAgICAQMDAwUAAAAAAAAAAQIREiEDMUEyUWETInEEgZFCobHR8P/aAAwDAQACEQMRAD8A+rxBiYgx5B2kGBgjAxjEGBMEYEwTEGBMEYExjAmBMEYExjAmBMEYlMokOGZ26HnBDVlRgDFxkmIMgwA4v2KDAGLlyiIqMMgVQBgDBmBMYwBgTBGBMYwBgSIMwJjGAIgSIIwJgmBMCYIwJjGBMCYIwJjGAMQYIwJgowJgTBGBMExBiHiTFOJUyTdufDnGClboHE41MsbxAd2fVg9owpjVFZAUVXDXtZ3JGQfpCu0JJmFUyk93JDgK+MgEsEgu3XN4SwcxUxQmzE2luoWZ2cAXDqJmFxcObaGB2johHBm3IKSl3PqoezeXlERacSE6rS92Af34vExLZ1aPrcQY+Ontvi/4x9E/SBV23xeXfH0T9IfBnm4n2MwMfGVdrsV/HX6j6RI7X4of8y/b6RsGaj7IYEx8fl9sMSL9+o9W+kWjtriv4p9E/SNgzUfWjAmPkw7bYp/90+ifpAntjiSf91Xt9IODNR9ZMCY+XS+22JH/ACP1SIL/AFzifzj+kQMGaj6YtTBzYDWM/D44y1FWh8Q0IjhD26xGpQRzT/eNib2gRMwhUFATVS1bpFNSrpdINs3sDoeEBxZXjpXYvO/8orqNMhFL7rqU7aOwZ4gf+Ul/wEf1q/8AmOLMkjSAUk8I6cIks5HaTv8Ay8lLBUpAJ07xR9WQQPON/s9t/wDFoWru6KVM1VQNgc2H20fFl7IUVKdqSXfWOq2Xt+dh5dEtgHe4GbAfpCOKLTimk07PqRgTHz1PbPEHUf0iD/1XPPxD0EJRKjvDAmODV2hnn4z7fSKjtyf/ABFRqNR35gTHB/tud/EVEHtFOFqz6D6RqNid0YExw6e0078/qBFw7SzuI9BGo2J2BgTHJHtBO4j0ECe0E78w9BGNizrTAmOP/b052q9hBHbM783sI1BxZ1hgCY5X9pzT8Z9ogzlnNaj5xjKB0s7EpTmQIX/asv8AN7GOdWeJMAFPG2MoxN6btpIyBMY22MaqbZyiWLkuBZg7m+vyigPzPIZmKtozK090yXsSkkE023i9gl+ZdnyzG7KRjGrFMTtaWpIkyiFJHA5m5ZhdWpLasNQDsYPA0A95uLmBJpJ1AYFNVqgAAGdiR1hTY0iWhqqakAmqzCt/Acwk0nmY2AsuVrBUUgJQVM6STkH8SyGvoX8w2ukUim9sVmygmynBbIt9Y9GTtNYTMNVayQCCEuWyAJfO3yj0ZRC50LxDQbR5o6TzytoEpi6iPd1A0bZUBBiLBJgxIjWjKylKYlKYvEiCEiBY1MPDIHdlRAJvm/1hOVPqUQwAADM+vWG5awJJDh72eE8DL31DgBCLyVa0i4JhPF4b94lQLumlgDZVSjezAM1+candR7uvSDYlHH47ZykFQSKRUSFVbwBDMVWtfhD8vEFaVlKXAfdvZLcRdxn6w1tuWoFBQS5sQkh20sL5weElTUpU4UFOAKgcmcs9vPgIplasSqdGHhsBNPd0ggVM4Kt+7kFjcjJo6PCSiwJ9NYypey535Rm/wH5j+0bmFkUoSk5gN56wk3ZTj+1htaCSGj3ckGD7qJ2UlCtroF4l4MSo93UEWip4Hu4Y7qI7uMGilMkCLEloIIeCEmMArJ4wJBMMGWBAxjFSZUWpEQTAKPOMay6uBCidIqC35R5MyxY/5jC22WC0WJTC6V7tzcWOt2fSL0zUgAqJa2lxyaAx4pCuNpJCGcks+TAg35vlE4rBoRLU61VzVl1KJPhSoJSzZZFukADUCveClsGAVYb3hYvwZRyqOWuVs3ZUybMWqYtSkJLpBOTqDKLczbi4gpfJTrSRorlKTMSUGmoOretSglgxDvvZ2vFeI2ukTlKVMAdLJR0AJNn3jlblmwheZhDNUpQmlJYaOFM5CUgFxnmfMBoawuyUy6QZaiugLUVoKay7llkZWsBzjUvILfgPDYeZPSFq3HsEmSVkAWuQrN9I9DGDxaSgb8y1mqQilrNSVj7MehbY6SI7sRPcDhHu9jxUYYhokShBCUIFCDFoRGs1IgSxHiIkwIgBVEhMeaCCeUeoMYYyZeFKp3dgErUsJRcgEL0fRibnIAuxyjoMNsKXh5GL74nv5U2XLCzqUhwlNvCtKlK5UDhd1Wy6pKJ0gBK3pUSHURQApWRZiPhuyuUFtPs3OVKnTcSupbIUlQJUSmXVVwBNCi38sO3aI4UzCpMHhMUUhxqCDrrceohPaOKXIlyWZ5qQtKmcd2CUqzDVApKSOUBP22mYopT3qjdQUmYAlRBuBLopTa1uELi2hs0tnsVtKZLalAmG7mm4S9rjmYa2BslWOTMXUBMkCtEug/vE/EKqrNwYxtdkZEslSwe8taohVJzswFJvBYDFKwE2bNXKpSFVoKCDW1lJDE2Y68YVKMU8VsMsm9vRmUjTI3HSAmqpBIbz52jX7RYFMubVLvJnJ72URkyrqT5G/rCM3D0lSiR3RQbBLkKAa5AcBw/m0CH3KhnKtlJEV5QsjaAa5SSLbripgN5jk/DllE/j0AbygOpgtDxnXfQyqY0AVEx4L9DkYgzIKFmqPJq4xYFRQqfCE7GzQ4EpKxoa765gsz8odRsk50aq1kBwHD3Og6kCM7H7bEogLs+hcW45Qxsvb5WFyyhSN1JIZiWYEMc3cDm0B2lw5X3c1LrEsqqSrMpLXZtCl2MDSkkx6coOUeyzD4sTEhQyIiTMjO2Tjwt0pDJCXDPpZo1ZMpyA2ZAc87eUaWmTW0VXOVjEuCc8tOsObU2VMlhNNiQDSoB1Oop3WJcC3PeGUJKxISaVApU7FLbwDWURl7+sbtaD0HqH1ixEu/8AiJmAU1JPeAByUjLi4Nw2sCiclVxnwy/zA3QQ0IAJtn93iJ62pyYnePANnBEefWKcWtITvgEG13u9iLcoUpEVxs5KAqYKZiEgJAAHhCQM3te31izESEqSVJmTBLqUtKCpdyPADySXNIPllHpQaQQUpKiyEgBkqUtkhhcOCp2/9dIDEbFQgKXJdKUhZZybUs43vipye3NwAUO0LYfGTCy1FCjLKSEhIuE5CoM/m+sNI2mtdSlKdaiSotYuLIS+SUhsrEvFEnaDhSZYCVUlEvdLMgIQxcuNTDODlhQSkgkgMShnLgAWOZsdBck6GCwR+CJUpJDmW54gn6R6HJGzaw4mJAdmdQ+efWJhbKUDSOEECBCnfGI70waOce72I7+EgTE1RqCOVx6FQuJC41GG6o8FQpWY8FmNQTqtgSqpajkyuBL7trC5ze0aa9lpmIUkuykqcsoMGbJRd76xm9kye5X/ADm//VMaB2iiVh+9WpQQlLlRLqpyDsA5y0hLa0h8U9sydqdncOcMnDKnrSqUtakr7tyBMAKkMLFJIfN3jip/ZSbKW6JiFpSakqSFAhtKVDPoTHQbT7WYdSytKyUkAuELyy4cbdYjZG1kYlZTKJZIdSyCEIT+ZSjkPc6R0RUkjlljeivsrOTK78pc1A0lsilLsQRxMLYWaVqWVhN2FgBVYO/E89XMbaduIClIQlXhVvhhUATe5d23m1AbO0YG0cSJAUgBZmTA4KQglJZ7ipn5NprCpNtjSaUUjq+y+FE/Crwk1QTMw02qQ/joKSpQCWcgAFwAeEJdmcTKm95LasX4glOTkWN0kZjhk7Rw+xO1JlmUDJrUhwSKqyDVUzNoTrG1sHtdhZc5c1OEmOEE7qwGS4qcFRBzHN4b6dWJGfyW9rJYwygJNKXDqQoVMbjU2dg3XlHP4WnE3m0lYDAJ3bPmQ75mNPb3bPD4iaJgkzBulJBoL5FL712IJ8/XF2btaVLf92skmxSHYWt4uX94pvH5EdZfBvOWbyj14Q/b6P4c3+n53yh7CYxM0Ck7xDhB8WT+HM+TxFxa2dMJxf2sLuYJMgR6ZOpJCkqDaZGzaG+vz4GL8GnvEkgKsL7pbo+T3eBsDjToonYMLADkMQbFsucbWBxcgSlpm1d4xVLUFE1EAOGNn45OOghAJjnu1U8oVLYsWqHHxEP6pgY56Gy+n9x0H7HTJWogAEs4BBAs+6U2Yu9ouk4LvAoBdJpLKIBbmxsfl8ou2PtKUrADvEDvSywtAuolgoHoB4eVmhdcwisItMANNwxNslBwU5hxE02nT/krKMZrKP8AH+gsFKnpUEd6oUUqCTUpILNSCHrJRmSUkKGQdhTtiZVNWQ0whqwLUhgtC2vUDLsaTmng7IYLaMyXOKVOFTKksEkO703uCTY8A2ZvGtL2QsyZk1SNxCAkSwpQAIT47ColwACSzAhzcmrhFSUkc2TcXFmLt3bKFSkqCZSCQzS/EsFNV0+EAOLxTIxyJiELdKAE/vEgK3KbAkk3Ks+ELkSVtiFSVTAJixMCWlpIAOYSC7EgOAAbvqYmdgEzP3UlNKHrIKUpMtZYU95cqDsQhVuF4r2l4JXt+ToZOKlqZKQomkEqKnD2DAUg+RDhszCO2cZQZdg1RJfgEkAepA8xFmzcKpIVUCklrHxC7sbC99YS7SyFKoKC9CnPPl7RHTkdG1EbkLIMpKfGL0rDVKIux/8AVJZ+nOG8bLCJJUhQYuSnOyRURxewHnGJsiYZaCVEkgF1aoS+T6F3LjJoanYsTAhCHAKaiH+FQtY6E+jQGtlVLQhsvDVS6aCmhLlRDO7OyvZj7RuYZBQXQtQyYWILgkuTqlNyb6xGFwswhKgtQd00Cwa28QR+X2jQlmiU7VIUWcvkBmBoAbk+XTOVhjGkKSMBOmioVEaFNLNnqM7xMWydtlKUpDpADAAkefUm/nHoUYSEqPUQaS5I4QCJgJIByzhyB4gQNIJcRbTZ9IkJ5RgAJlwXdQhtGaUzAXIalgOFyf8AMPjEoqCQpJJDgOHIvf2PpGN+SRLie7gmgJsxKQ6iAMrnWME6nssn9yr+c/8A5TDqdnJVKoORBSpOaToQUm3yPOMLs/thIBQVISl3UpSt7eCQkBPDLeNr6mA232zw8sTDKVVMSwIAVQpTsUuzEi5PIWJeExk5aKZxUdmZtQSlSJxQEfu5zClITZhYDMBwYallc7Dok4eUiqYlClCWpJVuCkV3sSd5tHI0hbBIlqwqpi6KlqKlLVSHJubnLpHLzdszJKmkzWS+SVW9jlyytF4Qe6Zz8nInVrwOTMHiJW0QFJUZXepJ4BBLqSelx5Q9gEpOOEzEGoEqSpJc3CVC9+La5kRmjtLNmLKyupZpchICSE5JKQAAnmL5xsyNqpvUhQJU5UkIWMySaSHS788oo0ySaZpbQlYNJARLlSCrwzpRIWCUkFLd2prKIy84wZ2ElYUTUS5neCdJpcX7tJUhdRUQlJ8PLPnG3hZhWmyyOKaUAh/KPYzZgmy1IWpTKa4YEMxHo2UItdjvfRyuD2AuWpK5JkzbBSVLAKLa0kkKbi1o6jZHaSYFjv5eDKGN5QIKmDkg0KSpg7trCOI2KlEuhCSR3SkDeY3N7sz3Jv6cM3B4CdImhKUVykuUqIBUVLAdVr2OYyYc3htS7EVxejp9m9ukzkF5MtbrSgJooYsM/E4LuMmyiVS+8nJpkd2yVlQKVEAtQGSsMSCoHTIxmbPmU4n8OcOAEJJ75AYOU1PlTQSyeLt0FWLxqa0qUSlVNwpZ+JSuOZ4DlpCuKvQ+TrbH6JYUpS+7cpUpgEm5ekFNykAcWi3GbQSgq7tEoJUDSmhJdzYpVYAgNre1jCOzky0LWs5UTN7WpSSASc89YGbs95QKUuhDlRBTqXJYOdQOphXFJlozyWL/AGHtlBOKxK5SFJQQkKD6kk7oAcuGfpHK9vlj8UmUnOVLQgniour5q94tMumYVbtQ3nUWFiSEqyGjc4y9mzDiMaFrLlSysk8nUPLIQ8Ipfd8EeVv0Puzc71cpIliUtYSGdJSHYDIO8Jq2iNyqQsJQTUClYZJll9LfD6R0Tirm7AsfO8DOIyNwbZWL52OcTXJ8Dvivyc9sza9CgJZImLSkB7kLUCDzbeFuUU/tjECWUTaSEqsq4qOdw7MaToC6r8I20bHkJUFCWl03DFT9c92MVlKn02PerKnfIEupwQbgcDpFYzjLwSlxyj5PbFkCcSEpVLCAGUhRBBqqpB4O5YvHTSgmpTBJmfEsABROtYApV6A63itDSylNgVGlIfRnhpUm2o1tmfS8c8+S2dXHw0t9kqezmwFgW9jm3LKM2eu5bMk3PX2tGhPJYbxCQMmzLWcmMvGT0gPofXNm9bQkdlGqMtc0ylOKiCq7DwvdzxS7vlnGni5RACSN5V/LK58/fnCakhVLsLglJzHmLBrQ7igZiwT4UAFdywKlMCU5HQRVk15NjFymZ1JBUGEsZt5Zl/lDKRTIEtQJWbJGjAvnwvEKxUpLKURWPDf0trCp2mlbpU5mG7sWlJdiP5unHlElsu9MXmSSmxAfpEwc2U6ixUrne8egGKfw0yxqALXTmj5Ve8EnAb1VQHFw7+4t5Qxh0hApSBlrUfO5gEDiEljpxzjWzYo5qftZcrEKS4MtywawGWlwxDGNHC7SKpalmUpJSlyC7EMSSNNI0VSpQLMAdLIJHS1oSl7WkJSpJUVAuFPUoq0LkWv19IpeXSIuOPbOaxYWT3hUa1HyHLo2kRszblC3LA6uHSWcZZpLE3BBvD2M2phSN1Ey3PL3jPwUyQ+8AngaVEjrvH5R09x2jiqpakjaxW1FzE/uiyvyAguGzSc1MfhZ9bsYX2nj0zZSZdJQqsVBYUQEsrey5fecIzB3c1hMC5bAmzOlaWOTMWfnYQeMws0gyU+BJqBUdFWKQSPzBWWYAfKEUUmh3KTtErx7rUlJzQMiWdIYDIcIzMQiYUpBSpIckE2B0s+bEEWjpOzWwUCUZk1Drv4rsnS2l+Ijn8XOE/FEnwuQlOQYPSOTlvWKRkm6XgnODjFSfnwVzsOosSSfJVhycN6R6TKlvvlZZ3ApB5XJMaGAkVI36Khm6XN73v1HlFv4ZJDuGH5QWHGHJiU2chLGV3ieKVEFJ52y840cTNJlhaFEJcBQf8yWv0UDFCpe5U+61Ts1nKXcNqGgGIlrSCpljIAB1fC5AEAxu7FxVgkKCViwc5tb1PDnHUTkqSm4ZTZEHNo4zZuzCEGYshinJG8XtwIuSLZiOgwCQkVAldQ3VqUSSGDIc+GJyReDY7InCYngdRqD96wE1AYuWa/DzHA8vrGN+2ClRUEm1qGNTFyHIsxY30tmDEHbPfzEoQguXd1BmGZ6jpC4hyRsSccNSOv1+sct2pmqmz0olByAlROjgm98mcdbcI11yyLENC89JAdISTwU7eweGjp2CW1QSJKFj96pVTWSgCgL0LXKh1y0aBlqloFKhcjxBNlC2ozDwnPxM9mMlLEAbhDjK/H5xp7OxExKZicklLgKKSHLaUszcx7CMwLZzW0wCuw0YeenSHex+HSFrK7FgkA5nU9chF8mR31dkAlVIIuE2d3Z9YU2n2enS7oNYHAF/TXqIWbXpurL8UXL7qto6TuyS5sxsNAH/WJmJGpGekccO0E3uwmtqVJDE7xF9SHKbX8o6bFbZlJSlSKVuQCHYgFwCBn4mF2iEuKSLQ5oOxmbJmeJBZ7XuCL8s7wvsbZMxC5kxSLkBKRbIXJJ4Et6RfsvGLmAhaQFJVoSAxuGD9faC2vily5dQDXa1R+ULb9JRxWp+wwtKrOAGzD3fg404xZImhaXtmxB+RDxmYOepYuFHg+RD6hQh+aqkEIASBcmwHMMBeEa8Dp3sq2jiGKR6xkPUXDM9uWsKY7aFZATnMJSlvy6q9AfWGyugC1hwaxb6fKLKNIg55MrMgJckBzpE7JkFSiXaUMxmVqGWeaQDFCEVKZYqr1csALkuNSbMbRrSJoCWFmb6N5Z+cFukCKTZdhpEsKTWlJpNQcAknOpRNz98I6DZ0ytKlXFZLchk4+fnHNLw6DZSsxdrFnuHHGNzDYosAElKQLc2yETbLJDU/ZpcBJIAAsP8x6AOLbNRfOPQuhtmIjDhtErzJAD9bu1/wBYOZO3gAP5iCLDo9/IRVOnAWrNJBNTOBzKtDwHygcOsCokBITqopB5qJJ/WDQloq2maZMyZ8QSWJDHJsjwLRzewcMFpUnUMckmysvFllHUbSkvKmXLFOpOhDkCOZkTTJTVmDYBy41dhdo6eH0s4/1PqQxP2SkXsD/T5AaxCdmpPDoWGfBgzwphdoLmlRKmAyDhmOlwXNoP8LwJvwL/ACIAEXOQvkbDJxASHI3SXuyRpb7vGpNxCZCiF5AtqxAFSSwzYNnqTGAcMxJBUDycE+R+bwviJxAIWVLFmJzSdL3tyhJQye3orHkUFpbO4lCqWpS00qFTMsO2YsDnHz/D4NJLqWE9Qog8cgY7rD42XMlpUDnY8lEbwbVo5TDSk1EKyv1twB1ifBq7LfqqeNDmGmEKWVKBckMKrMbXs9jaJM9GlPGz9eMVbXUEMzCre8ikNfj5CM5cwggFnLZEa5Rc5TQGIQqwpa+lrdTEJWyxZiFNk1+F7A3hFcsuzpFifEGDAm5GvLnDGw5JXPlF/wDkycuAkVObWByHSA3SsMY20g0YpaZlQXcE6BjmLjI2JH6xrbPxk0yFMkmo0j4Qx+IHSm9w+QhxPZyWaipa1EqLqKrub3jPx2GTICAFFSk5VXSkPV4cgXiX1YvSOhcEo7fQxtHYCw03vUjIlSt1IzYPpctvZ8Yow6ZMmalYxUpQAIKQfaxPUE6gRn7Q7QrWFJUzFvmDp0jMmzU0nJ2ikE2tkuRxjL7T6AjtHhyN6an0UX9AYUxe08MtJomBJe24q7eTR897yJ74wfpoX6j8nXnbcoFlLU7O4R7M0VydpypwmEd4QlIdTMzk3sQY5lUzcTm4JPq30EEhbqCgGDgKAe97+UFRA5s25OPMkJEkh3UVEoVckJCbFZD2OohiT2umhW/LlluFQLdXUBCpwyeA++cRiMGql0pGTjmCNOfzhZQi/UNDk5F6Wa+Nw2EmoSpaqSu4WT+8ADjK7gNk2kc8ZSUzQEETEpyWEqS7EkOFDPmHzhzZ2zFTUmhnCmJsAGAcnmSoMORjTldnpgsSn3b9YinHj1Z2OMudZqO/8ntj7XR3igvdrIAfiNDyL58o6AzRekhRHwgsfdo57/Sy60KK5bBQJAKiSxBbKN9GFQm4uT089feIcmH9JbifJvIiVPNO+kpVe1QPS45RRip1MskWLEXOvM5wcyYF2UgNm5As2p4cozMRijNUUU7qWz+JzfqXPrAUbY0pUjPw2ETQiYlLmmgq58G08MXm2o58OGfWLZywlkk0ppeqlgc8m+cDs9ZrUlEtSgQokrDADIXJsbBhFrvZBJLRVs5BU1ShdsgWcBjfWHMXOQDQDl8TXJb+0Jy57qIAJp1Nh0HHWL5ch0uc+GogPvYY9Ui/ByxS+p01PN840Biky0Ob8gczoBCWCUSC4y15DSEcSVTF1ABIAseIP30hatj5YrQc/ETVmpSqXyHLSPRWhUseI31JDkni8TDk/wB/7mr3KVEjMC72LHPT4rvFS5LFzpclrkAZMff56wzJmMN4AHMlIN9fOJXLChr5FsojZerMjaONASq1ymnhx+TxzU6eVJSNX/tHUYrBOC7qv6eZck+kZ03Zl3ADC7ax08cklRx83HKTsU2CaZgctZQNnfUEekbOJxCQLkF+TE8AeUZXehKCoJu71Pk5yAy9XhU48nWLtbORdGkqek2y++MIbQlgylBmsPYxUcXF2ywqZNSEpquCRo3PgI11sKjbov2XjFIlBISDcq+LVhcDpCuJQszCtKTcuWBsdfK8dDjMShBASAFZkjQcAecILnBZJUT5l4hGW7OmaTjj7GTipU1ZG6d0UjS17XzihWBmAs6X4BQf/Ma+KxqUJtfRrN6RlqxgJuHiik2RcUhf8JMJYIUeLD9dI29m4ZeFVUsAqUmwd2D3yzNozlYkfDG9Lw85UsFYKkkAs6XA08Qf0hZydUV4obvyVjaqwVFDJqzIBJP9RP8AaE5iSsklRJPEwWJCElk1jkoB/aKkzGLaGES9irYlidnawsnDln8XBjGmZhUogi3H+0eRNBcJGWvOKKTRBwi2Zncvp7xYiQeA940kJfTrEqR9/wCIP1GZcKM44UMxgxhwEm5YA/KAxEpT2eKCVENeKReiHJGmM4bGmoAlwSBcsG1eNTEbdQqoBwcgDcHoRxPFo578Ofv/ADBHDEX+kZxT7NGTXQwjHTJaAEqUkKKqmJBJsNOTesMy8IvN6n6kepzhNCQUlJIcmoXa+RBJsHz/AOsdBspQ7kAl6XGaSGzFxbWF0FNraMwbL1Yvys3U5mNbYM+YldLqKPiDmwuxBJLX4ZwdQdvbT14coYwMtlkiwpPzDnq1vOJ8kqVM6uOGbzj+/wD3sN4mSVSlKKmAJITqepEZ6VGWhS8nASga3DqPo0PTZZUl1WSMgPiJLeSR7/NU4dMwhBJYZtpfevx0iCLyW9Gfg5qyn94Lu45J0f6Q3+OUod2kFIBups+QcMw9YZn4N1sEsAHORLaW+t7xXNTelNmF/wDMNaYuLR7CyHU5uMz9LRY5K6U5HLjwimZiwkADXIB3Prl1jV2YoNYufi49IWTrY8UnoWxWx1VBRVkLIuxOpLZmK50ugEEhyHI1b6RpT56RzP6xXh8K7lVyc/vlCZPyO4K9GR+DJ0iY0jJYsBV5+0ehshMEStPVhdrM+euReBWScrdTeLSiJzP6GJlqFhLNiPRtelmhDaKlFOnA2087+d410pBtr93iiZh3z9W9+cMnTElG0cZMUqkjR+XOKAgn68I6vE7FQoMQb8LQuns+kCwP6+f9o6lzROF/p5J6OdOHVfNvb3jYTj04fClAcTZlyW0trwa3rDg2YEs9RB0AJ92hTbmy0rIUlZdgAgu4Z/C2n94DmpaCuNwt+THnYsrVUT0+kQgEm3tCUyQpKiLgjSJCzFcfYll7mjNlOoJUrTQgtHv2YrRQ6K3X9be8bOwthy0oE2ezqulJNgDkSNSeHTy0V7IlqNVNI4EFm/le0RfJTpFlx+Wc3gsGpKmWkgcWs3XI+Udns/DhQDklmuTkOEc9iJpQSlApHI59IswW1VSgQz1FydX/AFhJ3ItxVA19pCWlW9LSbnqwbWE5mGkzP9qoHVrgffWBGEVNZapgI0SEHlmSo38jDcpCk2AAQBcnMq68GhOinfZjY7ZakDdNT24HmejaxnSt0FgzcHPoCY6k4hJFyBxcgfrFGKEhRdSkjmHc9bF4eM35Jy412jDlzjfLpwGnnHkYgOR8QhnFKl37sKB/Moj2S3zhSTJSnIuTck5nmYoqonTT7CSSslwQkanXyzisyQzmGkpJ3Upc6AfSH5OyZpG8lKH0IDvyADtCuVDKFmDhWUTwGp48Itm0s1vv5Q5PkTgpwmycmZXKMzGSJ+as4onbsjJNKqGU4FKuHkQ8DiGlmhBUBmcncjp0hVMxUa2wNlGbMCzcA2SRmeJ0pGflFJSSVnPCDbpDuBwJSylElZvTwflxjQmS+7ZJLrXpwH28XYlRkqSAmuYp6XsLXUok5JEV4bCVKVMUSWc9fPnHFJ5bZ6kF9PUQ8bMpQlAzI9AD7f2g8NhEoTvBydOPLpASpp8RAZ7PoePTQj9QIoGNJBdqjmT8uQhadUPJq7BWu7JqMxd3BsngDozRWElExLEqVm1/R8uPpESFtlx/7KJ48ByjewmFLOrP5DhDN0JFZGT+FVNLlgBoPv3j02b3VkBnYKIvxboYZ2hMIW0s31bLzMDgJKVVE3L+EOztnAvyw1ukCcJUisOORzPPrEHH1TEoSd3IuICYuolywe50ixdPiSHSnVs+Q49Y35N+DWACbWj0ZMpE5QdOWjsI9CY/JTP4GG+7RAHrxtBrHygAb/fKMEmm/pEKjwN/WJVkOYgGIodtI8E9YJAce0AtTenzgikFPGAEkAksL5lheJMxvMiJXBMKztlylKqVLD6v9tEytkSk5S0f0v8AOGEzPv76xalPE/p7RsmDFexSmWlJqCXOhJJI6Am0ZeI2ykHeCiolghrv0GZ9o2hK5xXORSkn7MFMWULMvBYBZUVzQkg3CCSCl+LWyGTxYrZCVh07g6vd26xO1pxRKdOfNyNdONo9s2U0lJJclyT1L5Q1urFSV4iOKMyVupqpBsRmfP8ASEVF87x0qjSlwcz8m+sHh5jgOAWAPWDnRsLfZzQsPv0jyZwrpVU1L2AJ6aR02FTUtL81HmdPSMWTOM2ctR1e3APYQVKxZQoV7hSsknk9rRdJ2KvgBe7sI2UJ+HQfeuUWqSCGgZsZca8mfhdmBJdarA5Dlz+kaE+eF2fy+84Wn7OK6kiYoUkXLElw9sgPeBwOBTK4qUoh1E3vYaMAIDp7DC468DCZIGUDOkBIdYcnTeUOmTw1SLeX6/SDRJBSVHTT6wljuNoyZmGSq1IP/X9I0JM0YZNkhSlZ8BwHNtYqw3iJOgf2hVE/vVEqHIDQBofsmlj+S2XiqpjrclR8Raw4chG9jJDSihGfLNR4dIyt1CAsJDksM2HPnHjiygMMyA6tWN2H5RA7GWuyjEqKQElntuu7MMnFv8wkxfiYcQySkkVObi4+UaUjCpCFKAvm/wCkG6BjkVbKwIQCtZD/ACi8YwzHCLJGupjKBKyEEsl8hG0iUwCBZwQ/BuHOEZSPWgU4YEUtb3iqZgAinMJKt4PFaNqqQ6AAWsCf14wtiASp1EqNrnR+A0jJMzkh3aiUFKUgZZNA5yi1gAzcPOIxMqkW14xUFEpZ7cOkYxZJxygLsY9C5lR6NSBbP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6880" name="Picture 16" descr="http://images.hemmings.com/wp-content/uploads/2013/03/Curiosity_02_1500.jpg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33" y="3567108"/>
            <a:ext cx="4057533" cy="214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 bwMode="auto">
          <a:xfrm>
            <a:off x="623748" y="3567108"/>
            <a:ext cx="4062418" cy="2114549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pic>
        <p:nvPicPr>
          <p:cNvPr id="36882" name="Picture 18" descr="http://www.wired.com/images_blogs/gadgetlab/2013/11/Roomba880_1.jp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688" y="3567107"/>
            <a:ext cx="4025149" cy="211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90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6" name="Picture 4" descr="http://www.fujitsu.com/img/PR/2005/20050913-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734" y="1258888"/>
            <a:ext cx="4313237" cy="431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3" name="Title 3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627063"/>
          </a:xfrm>
        </p:spPr>
        <p:txBody>
          <a:bodyPr/>
          <a:lstStyle/>
          <a:p>
            <a:r>
              <a:rPr lang="en-US" altLang="en-US" dirty="0" smtClean="0"/>
              <a:t>What is a robot?</a:t>
            </a:r>
          </a:p>
        </p:txBody>
      </p:sp>
      <p:sp>
        <p:nvSpPr>
          <p:cNvPr id="5124" name="Content Placeholder 2"/>
          <p:cNvSpPr txBox="1">
            <a:spLocks/>
          </p:cNvSpPr>
          <p:nvPr/>
        </p:nvSpPr>
        <p:spPr bwMode="auto">
          <a:xfrm>
            <a:off x="585790" y="1828800"/>
            <a:ext cx="3771901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buFontTx/>
              <a:buNone/>
              <a:defRPr/>
            </a:pPr>
            <a:r>
              <a:rPr lang="nl-NL" altLang="ja-JP" sz="2800" dirty="0" smtClean="0">
                <a:latin typeface="+mn-lt"/>
                <a:cs typeface="Arial" charset="0"/>
              </a:rPr>
              <a:t>A robot is:</a:t>
            </a:r>
          </a:p>
          <a:p>
            <a:pPr>
              <a:defRPr/>
            </a:pPr>
            <a:endParaRPr lang="nl-NL" altLang="ja-JP" sz="2800" dirty="0" smtClean="0">
              <a:latin typeface="+mn-lt"/>
              <a:cs typeface="Arial" charset="0"/>
            </a:endParaRPr>
          </a:p>
          <a:p>
            <a:pPr lvl="1">
              <a:buFontTx/>
              <a:buChar char="•"/>
              <a:defRPr/>
            </a:pPr>
            <a:r>
              <a:rPr lang="nl-NL" altLang="ja-JP" sz="2800" dirty="0" err="1" smtClean="0">
                <a:latin typeface="+mn-lt"/>
                <a:cs typeface="Arial" charset="0"/>
              </a:rPr>
              <a:t>Physical</a:t>
            </a:r>
            <a:r>
              <a:rPr lang="nl-NL" altLang="ja-JP" sz="2800" dirty="0" smtClean="0">
                <a:latin typeface="+mn-lt"/>
                <a:cs typeface="Arial" charset="0"/>
              </a:rPr>
              <a:t> Agent</a:t>
            </a:r>
          </a:p>
          <a:p>
            <a:pPr lvl="1">
              <a:buFontTx/>
              <a:buNone/>
              <a:defRPr/>
            </a:pPr>
            <a:endParaRPr lang="nl-NL" altLang="ja-JP" sz="2800" dirty="0" smtClean="0">
              <a:latin typeface="+mn-lt"/>
              <a:cs typeface="Arial" charset="0"/>
            </a:endParaRPr>
          </a:p>
          <a:p>
            <a:pPr lvl="1">
              <a:buFontTx/>
              <a:buChar char="•"/>
              <a:defRPr/>
            </a:pPr>
            <a:r>
              <a:rPr lang="nl-NL" altLang="ja-JP" sz="2800" dirty="0" err="1" smtClean="0">
                <a:latin typeface="+mn-lt"/>
                <a:cs typeface="Arial" charset="0"/>
              </a:rPr>
              <a:t>Manipulates</a:t>
            </a:r>
            <a:r>
              <a:rPr lang="nl-NL" altLang="ja-JP" sz="2800" dirty="0" smtClean="0">
                <a:latin typeface="+mn-lt"/>
                <a:cs typeface="Arial" charset="0"/>
              </a:rPr>
              <a:t> the </a:t>
            </a:r>
            <a:r>
              <a:rPr lang="nl-NL" altLang="ja-JP" sz="2800" dirty="0" err="1" smtClean="0">
                <a:latin typeface="+mn-lt"/>
                <a:cs typeface="Arial" charset="0"/>
              </a:rPr>
              <a:t>physical</a:t>
            </a:r>
            <a:r>
              <a:rPr lang="nl-NL" altLang="ja-JP" sz="2800" dirty="0" smtClean="0">
                <a:latin typeface="+mn-lt"/>
                <a:cs typeface="Arial" charset="0"/>
              </a:rPr>
              <a:t> </a:t>
            </a:r>
            <a:r>
              <a:rPr lang="nl-NL" altLang="ja-JP" sz="2800" dirty="0" err="1" smtClean="0">
                <a:latin typeface="+mn-lt"/>
                <a:cs typeface="Arial" charset="0"/>
              </a:rPr>
              <a:t>world</a:t>
            </a:r>
            <a:endParaRPr lang="nl-NL" altLang="ja-JP" sz="2800" dirty="0" smtClean="0">
              <a:latin typeface="+mn-lt"/>
              <a:cs typeface="Arial" charset="0"/>
            </a:endParaRPr>
          </a:p>
          <a:p>
            <a:pPr lvl="1">
              <a:buFontTx/>
              <a:buChar char="•"/>
              <a:defRPr/>
            </a:pPr>
            <a:endParaRPr lang="nl-NL" altLang="ja-JP" sz="2800" dirty="0" smtClean="0">
              <a:latin typeface="+mn-lt"/>
              <a:cs typeface="Arial" charset="0"/>
            </a:endParaRPr>
          </a:p>
          <a:p>
            <a:pPr lvl="1">
              <a:buFontTx/>
              <a:buChar char="•"/>
              <a:defRPr/>
            </a:pPr>
            <a:r>
              <a:rPr lang="nl-NL" altLang="ja-JP" sz="2800" dirty="0" smtClean="0">
                <a:latin typeface="+mn-lt"/>
                <a:cs typeface="Arial" charset="0"/>
              </a:rPr>
              <a:t>Has sensors</a:t>
            </a:r>
          </a:p>
          <a:p>
            <a:pPr lvl="1">
              <a:buFontTx/>
              <a:buChar char="•"/>
              <a:defRPr/>
            </a:pPr>
            <a:endParaRPr lang="nl-NL" altLang="ja-JP" sz="2800" dirty="0" smtClean="0">
              <a:latin typeface="+mn-lt"/>
              <a:cs typeface="Arial" charset="0"/>
            </a:endParaRPr>
          </a:p>
          <a:p>
            <a:pPr lvl="1">
              <a:buFontTx/>
              <a:buChar char="•"/>
              <a:defRPr/>
            </a:pPr>
            <a:r>
              <a:rPr lang="nl-NL" altLang="ja-JP" sz="2800" dirty="0" smtClean="0">
                <a:latin typeface="+mn-lt"/>
                <a:cs typeface="Arial" charset="0"/>
              </a:rPr>
              <a:t>Has </a:t>
            </a:r>
            <a:r>
              <a:rPr lang="nl-NL" altLang="ja-JP" sz="2800" dirty="0" err="1" smtClean="0">
                <a:latin typeface="+mn-lt"/>
                <a:cs typeface="Arial" charset="0"/>
              </a:rPr>
              <a:t>effectors</a:t>
            </a:r>
            <a:endParaRPr lang="nl-NL" altLang="ja-JP" sz="2800" dirty="0" smtClean="0">
              <a:latin typeface="+mn-lt"/>
              <a:cs typeface="Arial" charset="0"/>
            </a:endParaRPr>
          </a:p>
          <a:p>
            <a:pPr>
              <a:defRPr/>
            </a:pPr>
            <a:endParaRPr lang="en-US" altLang="en-US" sz="2800" dirty="0" smtClean="0">
              <a:latin typeface="+mn-lt"/>
              <a:cs typeface="Arial" charset="0"/>
            </a:endParaRPr>
          </a:p>
          <a:p>
            <a:pPr>
              <a:defRPr/>
            </a:pPr>
            <a:endParaRPr lang="en-US" altLang="en-US" sz="2800" dirty="0" smtClean="0">
              <a:latin typeface="+mn-lt"/>
              <a:cs typeface="Arial" charset="0"/>
            </a:endParaRPr>
          </a:p>
          <a:p>
            <a:pPr>
              <a:defRPr/>
            </a:pPr>
            <a:endParaRPr lang="en-US" altLang="en-US" sz="2800" dirty="0" smtClean="0">
              <a:latin typeface="+mn-lt"/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84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PQuestion"/>
          <p:cNvSpPr>
            <a:spLocks noGrp="1"/>
          </p:cNvSpPr>
          <p:nvPr>
            <p:ph type="title"/>
          </p:nvPr>
        </p:nvSpPr>
        <p:spPr>
          <a:xfrm>
            <a:off x="619125" y="481013"/>
            <a:ext cx="6997700" cy="1244600"/>
          </a:xfrm>
        </p:spPr>
        <p:txBody>
          <a:bodyPr/>
          <a:lstStyle/>
          <a:p>
            <a:r>
              <a:rPr lang="en-US" altLang="en-US" smtClean="0"/>
              <a:t>Which of these, according to the definition, is </a:t>
            </a:r>
            <a:r>
              <a:rPr lang="en-US" altLang="en-US" b="1" smtClean="0"/>
              <a:t>not </a:t>
            </a:r>
            <a:r>
              <a:rPr lang="en-US" altLang="en-US" smtClean="0"/>
              <a:t>a robot?</a:t>
            </a:r>
            <a:endParaRPr lang="en-US" altLang="en-US" b="1" smtClean="0"/>
          </a:p>
        </p:txBody>
      </p:sp>
      <p:sp>
        <p:nvSpPr>
          <p:cNvPr id="9219" name="TPAnswers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793750" y="1600200"/>
            <a:ext cx="3914775" cy="4097338"/>
          </a:xfrm>
        </p:spPr>
        <p:txBody>
          <a:bodyPr anchor="ctr"/>
          <a:lstStyle/>
          <a:p>
            <a:pPr marL="514350" indent="-514350">
              <a:lnSpc>
                <a:spcPct val="100000"/>
              </a:lnSpc>
              <a:spcBef>
                <a:spcPct val="20000"/>
              </a:spcBef>
              <a:buFontTx/>
              <a:buAutoNum type="alphaUcPeriod"/>
            </a:pPr>
            <a:r>
              <a:rPr lang="en-US" altLang="en-US" sz="3200" dirty="0" err="1" smtClean="0"/>
              <a:t>Zebro</a:t>
            </a:r>
            <a:endParaRPr lang="en-US" altLang="en-US" sz="3200" dirty="0" smtClean="0"/>
          </a:p>
          <a:p>
            <a:pPr marL="514350" indent="-514350">
              <a:lnSpc>
                <a:spcPct val="100000"/>
              </a:lnSpc>
              <a:spcBef>
                <a:spcPct val="20000"/>
              </a:spcBef>
              <a:buFontTx/>
              <a:buAutoNum type="alphaUcPeriod"/>
            </a:pPr>
            <a:r>
              <a:rPr lang="en-US" altLang="en-US" sz="3200" dirty="0" smtClean="0"/>
              <a:t>A classic vacuum cleaner</a:t>
            </a:r>
          </a:p>
          <a:p>
            <a:pPr marL="514350" indent="-514350">
              <a:lnSpc>
                <a:spcPct val="100000"/>
              </a:lnSpc>
              <a:spcBef>
                <a:spcPct val="20000"/>
              </a:spcBef>
              <a:buFontTx/>
              <a:buAutoNum type="alphaUcPeriod"/>
            </a:pPr>
            <a:r>
              <a:rPr lang="en-US" altLang="en-US" sz="3200" dirty="0" smtClean="0"/>
              <a:t>Cruise control</a:t>
            </a:r>
          </a:p>
          <a:p>
            <a:pPr marL="514350" indent="-514350">
              <a:lnSpc>
                <a:spcPct val="100000"/>
              </a:lnSpc>
              <a:spcBef>
                <a:spcPct val="20000"/>
              </a:spcBef>
              <a:buFontTx/>
              <a:buAutoNum type="alphaUcPeriod"/>
            </a:pPr>
            <a:r>
              <a:rPr lang="en-US" altLang="en-US" sz="3200" dirty="0" smtClean="0"/>
              <a:t>The Mars rover</a:t>
            </a:r>
          </a:p>
        </p:txBody>
      </p:sp>
      <p:graphicFrame>
        <p:nvGraphicFramePr>
          <p:cNvPr id="4" name="TPChart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160560785"/>
              </p:ext>
            </p:extLst>
          </p:nvPr>
        </p:nvGraphicFramePr>
        <p:xfrm>
          <a:off x="4495800" y="1785938"/>
          <a:ext cx="4491038" cy="431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72" name="Chart" r:id="rId9" imgW="4571946" imgH="5143608" progId="MSGraph.Chart.8">
                  <p:embed followColorScheme="full"/>
                </p:oleObj>
              </mc:Choice>
              <mc:Fallback>
                <p:oleObj name="Chart" r:id="rId9" imgW="4571946" imgH="5143608" progId="MSGraph.Chart.8">
                  <p:embed followColorScheme="full"/>
                  <p:pic>
                    <p:nvPicPr>
                      <p:cNvPr id="0" name="TPChart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1785938"/>
                        <a:ext cx="4491038" cy="431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PCountdownTrigger"/>
          <p:cNvSpPr>
            <a:spLocks noChangeArrowheads="1"/>
          </p:cNvSpPr>
          <p:nvPr/>
        </p:nvSpPr>
        <p:spPr bwMode="auto">
          <a:xfrm>
            <a:off x="0" y="0"/>
            <a:ext cx="12700" cy="12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endParaRPr lang="en-US" altLang="en-US" sz="2400">
              <a:latin typeface="Arial" charset="0"/>
              <a:cs typeface="Arial" charset="0"/>
            </a:endParaRPr>
          </a:p>
        </p:txBody>
      </p:sp>
      <p:grpSp>
        <p:nvGrpSpPr>
          <p:cNvPr id="9222" name="TPCountdown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3152775" y="5461000"/>
            <a:ext cx="1270000" cy="635000"/>
            <a:chOff x="7683500" y="5842000"/>
            <a:chExt cx="1270000" cy="635000"/>
          </a:xfrm>
        </p:grpSpPr>
        <p:sp>
          <p:nvSpPr>
            <p:cNvPr id="9224" name="CountdownShape"/>
            <p:cNvSpPr>
              <a:spLocks noChangeArrowheads="1"/>
            </p:cNvSpPr>
            <p:nvPr/>
          </p:nvSpPr>
          <p:spPr bwMode="auto">
            <a:xfrm>
              <a:off x="7683500" y="5842000"/>
              <a:ext cx="1270000" cy="635000"/>
            </a:xfrm>
            <a:prstGeom prst="cube">
              <a:avLst>
                <a:gd name="adj" fmla="val 25000"/>
              </a:avLst>
            </a:prstGeom>
            <a:solidFill>
              <a:srgbClr val="3333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lnSpc>
                  <a:spcPts val="2500"/>
                </a:lnSpc>
                <a:buClr>
                  <a:srgbClr val="00A6D6"/>
                </a:buClr>
                <a:buChar char="•"/>
                <a:defRPr sz="20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lnSpc>
                  <a:spcPts val="2500"/>
                </a:lnSpc>
                <a:buClr>
                  <a:srgbClr val="00A6D6"/>
                </a:buClr>
                <a:buFont typeface="Times" pitchFamily="18" charset="0"/>
                <a:buChar char="•"/>
                <a:defRPr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lnSpc>
                  <a:spcPts val="2500"/>
                </a:lnSpc>
                <a:buClr>
                  <a:srgbClr val="00A6D6"/>
                </a:buClr>
                <a:buFont typeface="Times" pitchFamily="18" charset="0"/>
                <a:buChar char="•"/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lnSpc>
                  <a:spcPts val="2500"/>
                </a:lnSpc>
                <a:buClr>
                  <a:schemeClr val="bg2"/>
                </a:buClr>
                <a:buFont typeface="Times" pitchFamily="18" charset="0"/>
                <a:buChar char="•"/>
                <a:defRPr sz="1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lnSpc>
                  <a:spcPts val="2500"/>
                </a:lnSpc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endParaRPr lang="en-US" altLang="en-US" sz="2400">
                <a:latin typeface="Arial" charset="0"/>
                <a:cs typeface="Arial" charset="0"/>
              </a:endParaRPr>
            </a:p>
          </p:txBody>
        </p:sp>
        <p:sp>
          <p:nvSpPr>
            <p:cNvPr id="9225" name="CountdownText"/>
            <p:cNvSpPr txBox="1">
              <a:spLocks noChangeArrowheads="1"/>
            </p:cNvSpPr>
            <p:nvPr/>
          </p:nvSpPr>
          <p:spPr bwMode="auto">
            <a:xfrm>
              <a:off x="7785100" y="6045200"/>
              <a:ext cx="889000" cy="38100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 anchorCtr="1"/>
            <a:lstStyle>
              <a:lvl1pPr eaLnBrk="0" hangingPunct="0">
                <a:lnSpc>
                  <a:spcPts val="2500"/>
                </a:lnSpc>
                <a:buClr>
                  <a:srgbClr val="00A6D6"/>
                </a:buClr>
                <a:buChar char="•"/>
                <a:defRPr sz="20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lnSpc>
                  <a:spcPts val="2500"/>
                </a:lnSpc>
                <a:buClr>
                  <a:srgbClr val="00A6D6"/>
                </a:buClr>
                <a:buFont typeface="Times" pitchFamily="18" charset="0"/>
                <a:buChar char="•"/>
                <a:defRPr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lnSpc>
                  <a:spcPts val="2500"/>
                </a:lnSpc>
                <a:buClr>
                  <a:srgbClr val="00A6D6"/>
                </a:buClr>
                <a:buFont typeface="Times" pitchFamily="18" charset="0"/>
                <a:buChar char="•"/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lnSpc>
                  <a:spcPts val="2500"/>
                </a:lnSpc>
                <a:buClr>
                  <a:schemeClr val="bg2"/>
                </a:buClr>
                <a:buFont typeface="Times" pitchFamily="18" charset="0"/>
                <a:buChar char="•"/>
                <a:defRPr sz="1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lnSpc>
                  <a:spcPts val="2500"/>
                </a:lnSpc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2"/>
                </a:buClr>
                <a:buFont typeface="Times" pitchFamily="18" charset="0"/>
                <a:buChar char="•"/>
                <a:defRPr sz="12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b="1" smtClean="0">
                  <a:solidFill>
                    <a:srgbClr val="FF0000"/>
                  </a:solidFill>
                  <a:cs typeface="Arial" charset="0"/>
                </a:rPr>
                <a:t>9</a:t>
              </a:r>
              <a:endParaRPr lang="en-US" altLang="en-US" sz="2400" b="1">
                <a:solidFill>
                  <a:srgbClr val="FF0000"/>
                </a:solidFill>
                <a:cs typeface="Arial" charset="0"/>
              </a:endParaRPr>
            </a:p>
          </p:txBody>
        </p:sp>
        <p:cxnSp>
          <p:nvCxnSpPr>
            <p:cNvPr id="9226" name="CountdownLine"/>
            <p:cNvCxnSpPr>
              <a:cxnSpLocks noChangeShapeType="1"/>
            </p:cNvCxnSpPr>
            <p:nvPr/>
          </p:nvCxnSpPr>
          <p:spPr bwMode="auto">
            <a:xfrm>
              <a:off x="8001000" y="5943600"/>
              <a:ext cx="5080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" name="CAI1"/>
          <p:cNvSpPr/>
          <p:nvPr>
            <p:custDataLst>
              <p:tags r:id="rId6"/>
            </p:custDataLst>
          </p:nvPr>
        </p:nvSpPr>
        <p:spPr bwMode="auto">
          <a:xfrm rot="10800000">
            <a:off x="326390" y="2965778"/>
            <a:ext cx="584200" cy="584200"/>
          </a:xfrm>
          <a:custGeom>
            <a:avLst/>
            <a:gdLst/>
            <a:ahLst/>
            <a:cxnLst/>
            <a:rect l="0" t="0" r="0" b="0"/>
            <a:pathLst>
              <a:path w="1524001" h="1752601">
                <a:moveTo>
                  <a:pt x="1295400" y="1066800"/>
                </a:moveTo>
                <a:lnTo>
                  <a:pt x="1524000" y="533400"/>
                </a:lnTo>
                <a:lnTo>
                  <a:pt x="914400" y="0"/>
                </a:lnTo>
                <a:lnTo>
                  <a:pt x="0" y="1447800"/>
                </a:lnTo>
                <a:lnTo>
                  <a:pt x="0" y="1752600"/>
                </a:lnTo>
                <a:lnTo>
                  <a:pt x="990600" y="533400"/>
                </a:lnTo>
                <a:close/>
              </a:path>
            </a:pathLst>
          </a:custGeom>
          <a:solidFill>
            <a:srgbClr val="00C8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4" grpId="0"/>
      <p:bldP spid="5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3"/>
          <p:cNvSpPr>
            <a:spLocks noGrp="1"/>
          </p:cNvSpPr>
          <p:nvPr>
            <p:ph type="title"/>
          </p:nvPr>
        </p:nvSpPr>
        <p:spPr>
          <a:xfrm>
            <a:off x="917576" y="457200"/>
            <a:ext cx="4285490" cy="627063"/>
          </a:xfrm>
        </p:spPr>
        <p:txBody>
          <a:bodyPr/>
          <a:lstStyle/>
          <a:p>
            <a:r>
              <a:rPr lang="en-US" altLang="en-US" dirty="0" smtClean="0"/>
              <a:t>How do we work?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5252406"/>
              </p:ext>
            </p:extLst>
          </p:nvPr>
        </p:nvGraphicFramePr>
        <p:xfrm>
          <a:off x="651319" y="1190471"/>
          <a:ext cx="7571232" cy="4369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11462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3" descr="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55" y="3939082"/>
            <a:ext cx="3804920" cy="2171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Title 3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627063"/>
          </a:xfrm>
        </p:spPr>
        <p:txBody>
          <a:bodyPr/>
          <a:lstStyle/>
          <a:p>
            <a:r>
              <a:rPr lang="en-US" altLang="en-US" smtClean="0"/>
              <a:t>Humanoid Robot NAO</a:t>
            </a:r>
          </a:p>
        </p:txBody>
      </p:sp>
      <p:sp>
        <p:nvSpPr>
          <p:cNvPr id="10244" name="Ondertitel 2"/>
          <p:cNvSpPr txBox="1">
            <a:spLocks/>
          </p:cNvSpPr>
          <p:nvPr/>
        </p:nvSpPr>
        <p:spPr bwMode="auto">
          <a:xfrm>
            <a:off x="914400" y="1041400"/>
            <a:ext cx="6781800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buFontTx/>
              <a:buNone/>
            </a:pPr>
            <a:endParaRPr lang="nl-NL" altLang="en-US">
              <a:solidFill>
                <a:srgbClr val="00A6D6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10245" name="Content Placeholder 2"/>
          <p:cNvSpPr txBox="1">
            <a:spLocks/>
          </p:cNvSpPr>
          <p:nvPr/>
        </p:nvSpPr>
        <p:spPr bwMode="auto">
          <a:xfrm>
            <a:off x="4003675" y="1453928"/>
            <a:ext cx="5026025" cy="4536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195263" indent="-195263"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468313" indent="-195263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911225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lvl="1">
              <a:lnSpc>
                <a:spcPct val="150000"/>
              </a:lnSpc>
              <a:spcBef>
                <a:spcPts val="600"/>
              </a:spcBef>
              <a:buFontTx/>
              <a:buChar char="•"/>
            </a:pPr>
            <a:r>
              <a:rPr lang="en-US" altLang="zh-CN" sz="2000" dirty="0" smtClean="0">
                <a:cs typeface="Arial" charset="0"/>
              </a:rPr>
              <a:t>Humanlike appearance</a:t>
            </a:r>
            <a:endParaRPr lang="en-US" altLang="zh-CN" sz="2000" dirty="0">
              <a:cs typeface="Arial" charset="0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buFontTx/>
              <a:buChar char="•"/>
            </a:pPr>
            <a:r>
              <a:rPr lang="en-US" altLang="zh-CN" sz="2000" dirty="0" smtClean="0">
                <a:cs typeface="Arial" charset="0"/>
              </a:rPr>
              <a:t>Programmable, compact, electro-mechanical</a:t>
            </a:r>
            <a:endParaRPr lang="en-US" altLang="zh-CN" sz="2000" dirty="0">
              <a:cs typeface="Arial" charset="0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buFontTx/>
              <a:buChar char="•"/>
            </a:pPr>
            <a:r>
              <a:rPr lang="en-US" altLang="nl-NL" sz="2000" dirty="0" smtClean="0">
                <a:cs typeface="Arial" charset="0"/>
              </a:rPr>
              <a:t>Processor: </a:t>
            </a:r>
            <a:r>
              <a:rPr lang="en-US" altLang="nl-NL" sz="2000" dirty="0">
                <a:cs typeface="Arial" charset="0"/>
              </a:rPr>
              <a:t>Intel Atom Z530</a:t>
            </a:r>
            <a:endParaRPr lang="en-US" altLang="zh-CN" sz="2000" dirty="0">
              <a:cs typeface="Arial" charset="0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buFontTx/>
              <a:buChar char="•"/>
            </a:pPr>
            <a:r>
              <a:rPr lang="en-US" altLang="zh-CN" sz="2000" dirty="0">
                <a:cs typeface="Arial" charset="0"/>
              </a:rPr>
              <a:t>Software</a:t>
            </a:r>
          </a:p>
          <a:p>
            <a:pPr lvl="2">
              <a:lnSpc>
                <a:spcPct val="150000"/>
              </a:lnSpc>
              <a:spcBef>
                <a:spcPts val="600"/>
              </a:spcBef>
              <a:buFontTx/>
              <a:buChar char="•"/>
            </a:pPr>
            <a:r>
              <a:rPr lang="en-US" altLang="en-US" sz="1800" dirty="0">
                <a:cs typeface="Arial" charset="0"/>
              </a:rPr>
              <a:t>Linux System</a:t>
            </a:r>
          </a:p>
          <a:p>
            <a:pPr lvl="2">
              <a:lnSpc>
                <a:spcPct val="150000"/>
              </a:lnSpc>
              <a:spcBef>
                <a:spcPts val="600"/>
              </a:spcBef>
              <a:buFontTx/>
              <a:buChar char="•"/>
            </a:pPr>
            <a:r>
              <a:rPr lang="en-US" altLang="en-US" sz="1800" dirty="0">
                <a:cs typeface="Arial" charset="0"/>
              </a:rPr>
              <a:t>Control Architecture: </a:t>
            </a:r>
            <a:r>
              <a:rPr lang="en-US" altLang="zh-CN" sz="1800" dirty="0" err="1">
                <a:cs typeface="Arial" charset="0"/>
              </a:rPr>
              <a:t>NaoQi</a:t>
            </a:r>
            <a:r>
              <a:rPr lang="en-US" altLang="zh-CN" sz="1800" dirty="0">
                <a:cs typeface="Arial" charset="0"/>
              </a:rPr>
              <a:t> Framework</a:t>
            </a:r>
            <a:endParaRPr lang="en-US" altLang="en-US" sz="1800" dirty="0">
              <a:cs typeface="Arial" charset="0"/>
            </a:endParaRPr>
          </a:p>
          <a:p>
            <a:pPr lvl="2">
              <a:lnSpc>
                <a:spcPct val="150000"/>
              </a:lnSpc>
              <a:spcBef>
                <a:spcPts val="600"/>
              </a:spcBef>
              <a:buFontTx/>
              <a:buChar char="•"/>
            </a:pPr>
            <a:r>
              <a:rPr lang="en-US" altLang="en-US" sz="1800" dirty="0">
                <a:cs typeface="Arial" charset="0"/>
              </a:rPr>
              <a:t>(</a:t>
            </a:r>
            <a:r>
              <a:rPr lang="en-US" altLang="en-US" sz="1800" dirty="0" smtClean="0">
                <a:cs typeface="Arial" charset="0"/>
              </a:rPr>
              <a:t>AL)Modules and self-built modules</a:t>
            </a:r>
          </a:p>
          <a:p>
            <a:pPr lvl="2">
              <a:lnSpc>
                <a:spcPct val="150000"/>
              </a:lnSpc>
              <a:spcBef>
                <a:spcPts val="600"/>
              </a:spcBef>
              <a:buFontTx/>
              <a:buChar char="•"/>
            </a:pPr>
            <a:r>
              <a:rPr lang="en-US" altLang="en-US" sz="1800" dirty="0" smtClean="0">
                <a:cs typeface="Arial" charset="0"/>
              </a:rPr>
              <a:t>Multi-language SDK</a:t>
            </a:r>
            <a:endParaRPr lang="en-US" altLang="en-US" sz="1800" dirty="0">
              <a:cs typeface="Arial" charset="0"/>
            </a:endParaRPr>
          </a:p>
        </p:txBody>
      </p:sp>
      <p:pic>
        <p:nvPicPr>
          <p:cNvPr id="10246" name="Picture 11" descr="F:\myProject\Robotics\NAO\nao_img\nao_nextgen_orang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670" y="1379538"/>
            <a:ext cx="1863725" cy="250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30" y="1919111"/>
            <a:ext cx="1841885" cy="25998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TYPE" val="3"/>
  <p:tag name="RESPCOUNTERSTYLE" val="-1"/>
  <p:tag name="INPUTSOURCE" val="1"/>
  <p:tag name="BACKUPMAINTENANCE" val="7"/>
  <p:tag name="ROTATIONINTERVAL" val="2"/>
  <p:tag name="RACERSMAXDISPLAYED" val="5"/>
  <p:tag name="TEAMSINLEADERBOARD" val="5"/>
  <p:tag name="BUBBLEVALUEFORMAT" val="0.0"/>
  <p:tag name="CUSTOMCELLFORECOLOR" val="-16777216"/>
  <p:tag name="CUSTOMCELLBACKCOLOR4" val="-8355712"/>
  <p:tag name="DISPLAYDEVICEID" val="True"/>
  <p:tag name="GRIDSIZE" val="{Width=800, Height=600}"/>
  <p:tag name="CHARTCOLORS" val="0"/>
  <p:tag name="MULTIRESPDIVISOR" val="1"/>
  <p:tag name="INCORRECTPOINTVALUE" val="0"/>
  <p:tag name="AUTOADJUSTPARTRANGE" val="True"/>
  <p:tag name="FIBNUMRESULTS" val="5"/>
  <p:tag name="PRRESPONSE2" val="9"/>
  <p:tag name="PRRESPONSE6" val="5"/>
  <p:tag name="PRRESPONSE10" val="1"/>
  <p:tag name="POWERPOINTVERSION" val="12.0"/>
  <p:tag name="CSVFORMAT" val="0"/>
  <p:tag name="RESPCOUNTERFORMAT" val="0"/>
  <p:tag name="ALLOWDUPLICATES" val="False"/>
  <p:tag name="REVIEWONLY" val="False"/>
  <p:tag name="RACEANIMATIONSPEED" val="3"/>
  <p:tag name="BUBBLENAMEVISIBLE" val="True"/>
  <p:tag name="CUSTOMGRIDBACKCOLOR" val="-722948"/>
  <p:tag name="USESCHEMECOLORS" val="True"/>
  <p:tag name="GRIDROTATIONINTERVAL" val="2"/>
  <p:tag name="POLLINGCYCLE" val="2"/>
  <p:tag name="INCLUDEPPT" val="True"/>
  <p:tag name="REALTIMEBACKUPPATH" val="(None)"/>
  <p:tag name="FIBDISPLAYRESULTS" val="True"/>
  <p:tag name="PRRESPONSE3" val="8"/>
  <p:tag name="PRRESPONSE8" val="3"/>
  <p:tag name="ANSWERNOWSTYLE" val="-1"/>
  <p:tag name="COUNTDOWNSECONDS" val="10"/>
  <p:tag name="AUTOADVANCE" val="True"/>
  <p:tag name="SKIPREMAININGRACESLIDES" val="True"/>
  <p:tag name="BUBBLEGROUPING" val="3"/>
  <p:tag name="CUSTOMCELLBACKCOLOR3" val="-268652"/>
  <p:tag name="AUTOSIZEGRID" val="True"/>
  <p:tag name="RESETCHARTS" val="True"/>
  <p:tag name="REALTIMEBACKUP" val="False"/>
  <p:tag name="FIBINCLUDEOTHER" val="True"/>
  <p:tag name="PRRESPONSE5" val="6"/>
  <p:tag name="ALWAYSOPENPOLL" val="True"/>
  <p:tag name="ANSWERNOWTEXT" val="Answer Now"/>
  <p:tag name="BACKUPSESSIONS" val="True"/>
  <p:tag name="RACEENDPOINTS" val="100"/>
  <p:tag name="DEFAULTNUMTEAMS" val="5"/>
  <p:tag name="DISPLAYDEVICENUMBER" val="True"/>
  <p:tag name="CHARTLABELS" val="1"/>
  <p:tag name="ZEROBASED" val="False"/>
  <p:tag name="PRRESPONSE1" val="10"/>
  <p:tag name="SHOWFLASHWARNING" val="True"/>
  <p:tag name="COUNTDOWNSTYLE" val="-1"/>
  <p:tag name="AUTOUPDATEALIASES" val="True"/>
  <p:tag name="BUBBLESIZEVISIBLE" val="True"/>
  <p:tag name="GRIDOPACITY" val="90"/>
  <p:tag name="ALLOWUSERFEEDBACK" val="True"/>
  <p:tag name="FIBDISPLAYKEYWORDS" val="True"/>
  <p:tag name="SHOWBARVISIBLE" val="True"/>
  <p:tag name="NUMRESPONSES" val="1"/>
  <p:tag name="MAXRESPONDERS" val="5"/>
  <p:tag name="GRIDPOSITION" val="1"/>
  <p:tag name="CHARTSCALE" val="True"/>
  <p:tag name="PRRESPONSE9" val="2"/>
  <p:tag name="CHARTVALUEFORMAT" val="0%"/>
  <p:tag name="CUSTOMCELLBACKCOLOR2" val="-13395457"/>
  <p:tag name="CORRECTPOINTVALUE" val="1"/>
  <p:tag name="USESECONDARYMONITOR" val="True"/>
  <p:tag name="PARTICIPANTSINLEADERBOARD" val="5"/>
  <p:tag name="INCLUDENONRESPONDERS" val="False"/>
  <p:tag name="SAVECSVWITHSESSION" val="True"/>
  <p:tag name="DISPLAYNAME" val="True"/>
  <p:tag name="PRRESPONSE7" val="4"/>
  <p:tag name="GRIDFONTSIZE" val="12"/>
  <p:tag name="STDCHART" val="1"/>
  <p:tag name="RESPTABLESTYLE" val="-1"/>
  <p:tag name="CUSTOMCELLBACKCOLOR1" val="-657956"/>
  <p:tag name="PRRESPONSE4" val="7"/>
  <p:tag name="ADVANCEDSETTINGSVIEW" val="False"/>
  <p:tag name="DELIMITERS" val="3.1"/>
  <p:tag name="EXPANDSHOWBAR" val="True"/>
  <p:tag name="WASPOLLED" val="3645D7B425BB4947B1817EE0CE763E65"/>
  <p:tag name="TPVERSION" val="5"/>
  <p:tag name="TPFULLVERSION" val="5.3.0.3294"/>
  <p:tag name="PPTVERSION" val="14"/>
  <p:tag name="TPOS" val="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RESULTS" val="Which of these, according to the definition, is not a robot?[;crlf;]2[;]3[;]2[;]False[;]2[;][;crlf;]2[;]2[;]0[;]0[;crlf;]0[;]-1[;]Me1[;]Me[;][;crlf;]2[;]1[;]A classic vacuum cleaner2[;]A classic vacuum cleaner[;][;crlf;]0[;]-1[;]Cruise control3[;]Cruise control[;][;crlf;]0[;]-1[;]The Mars rover4[;]The Mars rover[;]"/>
  <p:tag name="LIVECHARTING" val="False"/>
  <p:tag name="TPQUESTIONXML" val="﻿&lt;?xml version=&quot;1.0&quot; encoding=&quot;utf-8&quot;?&gt;&#10;&lt;questionlist&gt;&#10;    &lt;properties&gt;&#10;        &lt;guid&gt;430EF674CA5449B78244E0D73327BC06&lt;/guid&gt;&#10;        &lt;description /&gt;&#10;        &lt;date&gt;7/31/2013 1:39:12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677A798EA6CC488181F5BA8E14D10281&lt;/guid&gt;&#10;            &lt;repollguid&gt;271359CD4FD549B68943B8731C2C520A&lt;/repollguid&gt;&#10;            &lt;sourceid&gt;C37088603E504748A51F977F4835C356&lt;/sourceid&gt;&#10;            &lt;questiontext&gt;Which of these, according to the definition, is not a robot?&lt;/questiontext&gt;&#10;            &lt;showresults&gt;True&lt;/showresults&gt;&#10;            &lt;responsegrid&gt;0&lt;/responsegrid&gt;&#10;            &lt;countdowntimer&gt;False&lt;/countdowntimer&gt;&#10;            &lt;countdowntime&gt;9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DD406B188C214328AEDC0870D3775E5C&lt;/guid&gt;&#10;                    &lt;answertext&gt;Zebro&lt;/answertext&gt;&#10;                    &lt;valuetype&gt;-1&lt;/valuetype&gt;&#10;                &lt;/answer&gt;&#10;                &lt;answer&gt;&#10;                    &lt;guid&gt;0F0315E4ACA742BE95EAF18703D21DF4&lt;/guid&gt;&#10;                    &lt;answertext&gt;A classic vacuum cleaner&lt;/answertext&gt;&#10;                    &lt;valuetype&gt;1&lt;/valuetype&gt;&#10;                &lt;/answer&gt;&#10;                &lt;answer&gt;&#10;                    &lt;guid&gt;6B9EED930ED34D24AF539097BF32A7ED&lt;/guid&gt;&#10;                    &lt;answertext&gt;Cruise control&lt;/answertext&gt;&#10;                    &lt;valuetype&gt;-1&lt;/valuetype&gt;&#10;                &lt;/answer&gt;&#10;                &lt;answer&gt;&#10;                    &lt;guid&gt;ECA440CF29624520BAD3B17733A8CB3C&lt;/guid&gt;&#10;                    &lt;answertext&gt;The Mars rover&lt;/answertext&gt;&#10;                    &lt;valuetype&gt;-1&lt;/valuetype&gt;&#10;                &lt;/answer&gt;&#10;            &lt;/answers&gt;&#10;        &lt;/multichoice&gt;&#10;    &lt;/questions&gt;&#10;&lt;/questionlist&gt;"/>
  <p:tag name="AUTOOPENPOLL" val="True"/>
  <p:tag name="AUTOFORMATCHART" val="True"/>
  <p:tag name="HASRESULTS" val="Fals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NUMBERFORMAT" val="0"/>
  <p:tag name="COLORTYPE" val="SCHEME"/>
  <p:tag name="LABELFORMAT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2"/>
  <p:tag name="TPCOUNTDOWNSECONDS" val="9"/>
  <p:tag name="TPCOUNTDOWNSOUND" val="Z:\Dropbox\Uni\Nao\robotutor\quiz_sound.mp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RESULTS" val="Traditional stereo vision cannot be constructed directly using cameras on NAO because[;crlf;]3[;]3[;]3[;]False[;]3[;][;crlf;]2[;]2[;]0[;]0[;crlf;]0[;]-1[;]They are not located horizontally1[;]They are not located horizontally[;][;crlf;]3[;]1[;]They have no overlapped field of view2[;]They have no overlapped field of view[;][;crlf;]0[;]-1[;]Computational power is insufficient on the robot3[;]Computational power is insufficient on the robot[;][;crlf;]0[;]-1[;]Software of stereo-vision is not available for NAO4[;]Software of stereo-vision is not available for NAO[;]"/>
  <p:tag name="LIVECHARTING" val="False"/>
  <p:tag name="TPQUESTIONXML" val="﻿&lt;?xml version=&quot;1.0&quot; encoding=&quot;utf-8&quot;?&gt;&#10;&lt;questionlist&gt;&#10;    &lt;properties&gt;&#10;        &lt;guid&gt;20A900AC7CD6441C8E9E182CC0943E83&lt;/guid&gt;&#10;        &lt;description /&gt;&#10;        &lt;date&gt;12/13/2013 10:19:22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70516E3A93FC4CEFB1F5E87B7F2F3846&lt;/guid&gt;&#10;            &lt;repollguid&gt;F0AAE01103674D1F887E0E6CEE9BEED2&lt;/repollguid&gt;&#10;            &lt;sourceid&gt;19A11738C2044404A78F47CB520FFEBD&lt;/sourceid&gt;&#10;            &lt;questiontext&gt;Traditional stereo vision cannot be constructed directly using the cameras on the NAO because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6B075AE290CD4E3893D60FC97184683C&lt;/guid&gt;&#10;                    &lt;answertext&gt;They are not located horizontally&lt;/answertext&gt;&#10;                    &lt;valuetype&gt;-1&lt;/valuetype&gt;&#10;                &lt;/answer&gt;&#10;                &lt;answer&gt;&#10;                    &lt;guid&gt;AC332A76698A4343986E1DA808CC66CB&lt;/guid&gt;&#10;                    &lt;answertext&gt;They have no overlapped field of view&lt;/answertext&gt;&#10;                    &lt;valuetype&gt;1&lt;/valuetype&gt;&#10;                &lt;/answer&gt;&#10;                &lt;answer&gt;&#10;                    &lt;guid&gt;A48FE1C4028C4C7DA8BCCDEABD503415&lt;/guid&gt;&#10;                    &lt;answertext&gt;Computational power is insufficient on the robot&lt;/answertext&gt;&#10;                    &lt;valuetype&gt;-1&lt;/valuetype&gt;&#10;                &lt;/answer&gt;&#10;                &lt;answer&gt;&#10;                    &lt;guid&gt;4D66B1D2234A49649A7719BB3AD608E9&lt;/guid&gt;&#10;                    &lt;answertext&gt;Software for stereo-vision is not available for the NAO&lt;/answertext&gt;&#10;                    &lt;valuetype&gt;-1&lt;/valuetype&gt;&#10;                &lt;/answer&gt;&#10;            &lt;/answers&gt;&#10;        &lt;/multichoice&gt;&#10;    &lt;/questions&gt;&#10;&lt;/questionlist&gt;"/>
  <p:tag name="AUTOOPENPOLL" val="True"/>
  <p:tag name="AUTOFORMATCHART" val="True"/>
  <p:tag name="HASRESULTS" val="Fals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LABELFORMAT" val="1"/>
  <p:tag name="NUMBERFORMAT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2"/>
  <p:tag name="TPCOUNTDOWNSECONDS" val="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RESULTS" val="How many sensors do you think I have?[;crlf;]3[;]3[;]3[;]False[;]1[;][;crlf;]3[;]3[;]0.816496580927726[;]0.666666666666667[;crlf;]0[;]-1[;]10 – 301[;]10 – 30[;][;crlf;]1[;]-1[;]30 – 502[;]30 – 50[;][;crlf;]1[;]1[;]50 – 703[;]50 – 70[;][;crlf;]1[;]-1[;]70 – 90 4[;]70 – 90 [;]"/>
  <p:tag name="LIVECHARTING" val="False"/>
  <p:tag name="TPQUESTIONXML" val="﻿&lt;?xml version=&quot;1.0&quot; encoding=&quot;utf-8&quot;?&gt;&#10;&lt;questionlist&gt;&#10;    &lt;properties&gt;&#10;        &lt;guid&gt;869CB4D0D44D452FA967FF65D7F5508E&lt;/guid&gt;&#10;        &lt;description /&gt;&#10;        &lt;date&gt;7/31/2013 2:28:34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7D9DF6DED7834EFE9819DF154746D098&lt;/guid&gt;&#10;            &lt;repollguid&gt;FC3CD3A0BFAC49A48E6FD2EB62794C81&lt;/repollguid&gt;&#10;            &lt;sourceid&gt;FB190C78D2564EFFB820C1F2067353FF&lt;/sourceid&gt;&#10;            &lt;questiontext&gt;How many sensors do you think I have?&lt;/questiontext&gt;&#10;            &lt;showresults&gt;True&lt;/showresults&gt;&#10;            &lt;responsegrid&gt;0&lt;/responsegrid&gt;&#10;            &lt;countdowntimer&gt;False&lt;/countdowntimer&gt;&#10;            &lt;countdowntime&gt;9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2F3839C6F8D6444CA10AECC21B4070EE&lt;/guid&gt;&#10;                    &lt;answertext&gt;20 – 40&lt;/answertext&gt;&#10;                    &lt;valuetype&gt;-1&lt;/valuetype&gt;&#10;                &lt;/answer&gt;&#10;                &lt;answer&gt;&#10;                    &lt;guid&gt;95A2DA0A4C0944078CB525827A1E25BB&lt;/guid&gt;&#10;                    &lt;answertext&gt;40 – 60&lt;/answertext&gt;&#10;                    &lt;valuetype&gt;-1&lt;/valuetype&gt;&#10;                &lt;/answer&gt;&#10;                &lt;answer&gt;&#10;                    &lt;guid&gt;A0E02CA52A62492893F5ED8CAEF6CEA4&lt;/guid&gt;&#10;                    &lt;answertext&gt;60 – 80 &lt;/answertext&gt;&#10;                    &lt;valuetype&gt;-1&lt;/valuetype&gt;&#10;                &lt;/answer&gt;&#10;                &lt;answer&gt;&#10;                    &lt;guid&gt;1BD4584FDEBD481BA545694713067B9A&lt;/guid&gt;&#10;                    &lt;answertext&gt;80 – 100&lt;/answertext&gt;&#10;                    &lt;valuetype&gt;1&lt;/valuetype&gt;&#10;                &lt;/answer&gt;&#10;            &lt;/answers&gt;&#10;        &lt;/multichoice&gt;&#10;    &lt;/questions&gt;&#10;&lt;/questionlist&gt;"/>
  <p:tag name="AUTOOPENPOLL" val="True"/>
  <p:tag name="AUTOFORMATCHART" val="True"/>
  <p:tag name="HASRESULTS" val="Fals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LABELFORMAT" val="0"/>
  <p:tag name="NUMBERFORMAT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2"/>
  <p:tag name="TPCOUNTDOWNSECONDS" val="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RESULTS" val="Which module is the most suitable to run on the robot?[;crlf;]3[;]3[;]3[;]False[;]1[;][;crlf;]1.66666666666667[;]2[;]0.471404520791032[;]0.222222222222222[;crlf;]1[;]1[;]Sonar based obstacle avoidance1[;]Sonar based obstacle avoidance[;][;crlf;]2[;]-1[;]3D reconstruction of environment based on computer vision2[;]3D reconstruction of environment based on computer vision[;][;crlf;]0[;]-1[;]Speech-to-text recognition3[;]Speech-to-text recognition[;][;crlf;]0[;]-1[;]Facial expression recognition4[;]Facial expression recognition[;]"/>
  <p:tag name="LIVECHARTING" val="False"/>
  <p:tag name="TPQUESTIONXML" val="﻿&lt;?xml version=&quot;1.0&quot; encoding=&quot;utf-8&quot;?&gt;&#10;&lt;questionlist&gt;&#10;    &lt;properties&gt;&#10;        &lt;guid&gt;55649665C2D64B30943D7E59BACE6990&lt;/guid&gt;&#10;        &lt;description /&gt;&#10;        &lt;date&gt;12/19/2013 2:42:54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C7FA5E83B3BE4840BDE976A77FE90964&lt;/guid&gt;&#10;            &lt;repollguid&gt;8E6B4440358C4263BD954ED7E2FF0F8C&lt;/repollguid&gt;&#10;            &lt;sourceid&gt;475E58694B8A4C999476AB0680B9FFA5&lt;/sourceid&gt;&#10;            &lt;questiontext&gt;Which module is the most suitable to run on the robot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E44A13F190A8441591A7602A146893F9&lt;/guid&gt;&#10;                    &lt;answertext&gt;Sonar based obstacle avoidance&lt;/answertext&gt;&#10;                    &lt;valuetype&gt;1&lt;/valuetype&gt;&#10;                &lt;/answer&gt;&#10;                &lt;answer&gt;&#10;                    &lt;guid&gt;2AF4C31D22344339BEF7AA0591CD4AEB&lt;/guid&gt;&#10;                    &lt;answertext&gt;3D reconstruction of environment based on computer vision&lt;/answertext&gt;&#10;                    &lt;valuetype&gt;-1&lt;/valuetype&gt;&#10;                &lt;/answer&gt;&#10;                &lt;answer&gt;&#10;                    &lt;guid&gt;BCFBBA19CBC842799352FB34D5B96CA2&lt;/guid&gt;&#10;                    &lt;answertext&gt;Speech-to-text recognition&lt;/answertext&gt;&#10;                    &lt;valuetype&gt;-1&lt;/valuetype&gt;&#10;                &lt;/answer&gt;&#10;                &lt;answer&gt;&#10;                    &lt;guid&gt;60A8D648489E4491A5BA74B09DD52CB8&lt;/guid&gt;&#10;                    &lt;answertext&gt;Facial expression recognition&lt;/answertext&gt;&#10;                    &lt;valuetype&gt;-1&lt;/valuetype&gt;&#10;                &lt;/answer&gt;&#10;            &lt;/answers&gt;&#10;        &lt;/multichoice&gt;&#10;    &lt;/questions&gt;&#10;&lt;/questionlist&gt;"/>
  <p:tag name="AUTOOPENPOLL" val="True"/>
  <p:tag name="AUTOFORMATCHART" val="True"/>
  <p:tag name="HASRESULTS" val="Fals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NUMBERFORMAT" val="0"/>
  <p:tag name="COLORTYPE" val="SCHEME"/>
  <p:tag name="LABELFORMAT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2"/>
  <p:tag name="TPCOUNTDOWNSECONDS" val="1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TrueFalse"/>
  <p:tag name="RESULTS" val="The word “robot” is derived from a Slavonic word which means serf.[;crlf;]3[;]3[;]3[;]False[;]3[;][;crlf;]1[;]1[;]0[;]0[;crlf;]3[;]1[;]True1[;]True[;][;crlf;]0[;]-1[;]False2[;]False[;]"/>
  <p:tag name="LIVECHARTING" val="False"/>
  <p:tag name="TPQUESTIONXML" val="﻿&lt;?xml version=&quot;1.0&quot; encoding=&quot;utf-8&quot;?&gt;&#10;&lt;questionlist&gt;&#10;    &lt;properties&gt;&#10;        &lt;guid&gt;8CEFAB06A5234EBA8B9752B8CAD48CFE&lt;/guid&gt;&#10;        &lt;description /&gt;&#10;        &lt;date&gt;7/31/2013 1:52:58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6A9454241F934691A9A1BAC61D638D13&lt;/guid&gt;&#10;            &lt;repollguid&gt;6933BF9979054EC088E4C2792297D256&lt;/repollguid&gt;&#10;            &lt;sourceid&gt;5C7E7576538D42BA922F66AC1E433523&lt;/sourceid&gt;&#10;            &lt;questiontext&gt;The word “robot” is derived from a Slavonic word which means serf.&lt;/questiontext&gt;&#10;            &lt;showresults&gt;True&lt;/showresults&gt;&#10;            &lt;responsegrid&gt;0&lt;/responsegrid&gt;&#10;            &lt;countdowntimer&gt;False&lt;/countdowntimer&gt;&#10;            &lt;countdowntime&gt;9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truefalse&gt;True&lt;/truefalse&gt;&#10;            &lt;answers&gt;&#10;                &lt;answer&gt;&#10;                    &lt;guid&gt;FB3890BAE4A543BE9075EE503A6D55DD&lt;/guid&gt;&#10;                    &lt;answertext&gt;True&lt;/answertext&gt;&#10;                    &lt;valuetype&gt;1&lt;/valuetype&gt;&#10;                &lt;/answer&gt;&#10;                &lt;answer&gt;&#10;                    &lt;guid&gt;6329F1FFBE2F46FCA08B6DE2D85250C7&lt;/guid&gt;&#10;                    &lt;answertext&gt;False&lt;/answertext&gt;&#10;                    &lt;valuetype&gt;-1&lt;/valuetype&gt;&#10;                &lt;/answer&gt;&#10;            &lt;/answers&gt;&#10;        &lt;/multichoice&gt;&#10;    &lt;/questions&gt;&#10;&lt;/questionlist&gt;"/>
  <p:tag name="AUTOOPENPOLL" val="True"/>
  <p:tag name="AUTOFORMATCHART" val="True"/>
  <p:tag name="HASRESULTS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NUMBERFORMAT" val="0"/>
  <p:tag name="LABELFORMAT" val="0"/>
  <p:tag name="COLORTYPE" val="SCHEM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2"/>
  <p:tag name="TPCOUNTDOWNSECONDS" val="9"/>
  <p:tag name="TPCOUNTDOWNSOUND" val="Z:\Dropbox\Uni\Nao\robotutor\quiz_sound.mp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heme/theme1.xml><?xml version="1.0" encoding="utf-8"?>
<a:theme xmlns:a="http://schemas.openxmlformats.org/drawingml/2006/main" name="text">
  <a:themeElements>
    <a:clrScheme name="">
      <a:dk1>
        <a:srgbClr val="000000"/>
      </a:dk1>
      <a:lt1>
        <a:srgbClr val="FFFFFF"/>
      </a:lt1>
      <a:dk2>
        <a:srgbClr val="000000"/>
      </a:dk2>
      <a:lt2>
        <a:srgbClr val="108BD9"/>
      </a:lt2>
      <a:accent1>
        <a:srgbClr val="ADC610"/>
      </a:accent1>
      <a:accent2>
        <a:srgbClr val="002B60"/>
      </a:accent2>
      <a:accent3>
        <a:srgbClr val="FFFFFF"/>
      </a:accent3>
      <a:accent4>
        <a:srgbClr val="000000"/>
      </a:accent4>
      <a:accent5>
        <a:srgbClr val="D3DFAA"/>
      </a:accent5>
      <a:accent6>
        <a:srgbClr val="002656"/>
      </a:accent6>
      <a:hlink>
        <a:srgbClr val="A10058"/>
      </a:hlink>
      <a:folHlink>
        <a:srgbClr val="66BCAA"/>
      </a:folHlink>
    </a:clrScheme>
    <a:fontScheme name="text">
      <a:majorFont>
        <a:latin typeface="Bookman Old Style"/>
        <a:ea typeface=""/>
        <a:cs typeface=""/>
      </a:majorFont>
      <a:minorFont>
        <a:latin typeface="Tahoma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lnDef>
  </a:objectDefaults>
  <a:extraClrSchemeLst>
    <a:extraClrScheme>
      <a:clrScheme name="text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16387</TotalTime>
  <Words>4797</Words>
  <Application>Microsoft Office PowerPoint</Application>
  <PresentationFormat>On-screen Show (4:3)</PresentationFormat>
  <Paragraphs>965</Paragraphs>
  <Slides>23</Slides>
  <Notes>23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text</vt:lpstr>
      <vt:lpstr>Microsoft Graph Chart</vt:lpstr>
      <vt:lpstr>Nao by Nao</vt:lpstr>
      <vt:lpstr>Overview</vt:lpstr>
      <vt:lpstr>The word “robot” is derived from a Slavonic word which means serf.</vt:lpstr>
      <vt:lpstr>My (distant) robot family</vt:lpstr>
      <vt:lpstr>Why do you need us robots?</vt:lpstr>
      <vt:lpstr>What is a robot?</vt:lpstr>
      <vt:lpstr>Which of these, according to the definition, is not a robot?</vt:lpstr>
      <vt:lpstr>How do we work?</vt:lpstr>
      <vt:lpstr>Humanoid Robot NAO</vt:lpstr>
      <vt:lpstr>Remote and Local Control</vt:lpstr>
      <vt:lpstr>Sensors</vt:lpstr>
      <vt:lpstr>Sensors of NAO</vt:lpstr>
      <vt:lpstr>Sensor – Position sensors (Magnetic Rotary Encoder)</vt:lpstr>
      <vt:lpstr>Force sensor - Force Sensitive Resistors </vt:lpstr>
      <vt:lpstr>Tactile Sensors</vt:lpstr>
      <vt:lpstr>Inertial and Gyro sensors</vt:lpstr>
      <vt:lpstr>Sensor - Sonar</vt:lpstr>
      <vt:lpstr>Sensor - Microphone</vt:lpstr>
      <vt:lpstr>Sensor - Camera</vt:lpstr>
      <vt:lpstr>Traditional stereo vision cannot be constructed directly using the cameras on the NAO because</vt:lpstr>
      <vt:lpstr>How many sensors do you think I have?</vt:lpstr>
      <vt:lpstr>Which module is the most suitable to run on the robot?</vt:lpstr>
      <vt:lpstr>Break</vt:lpstr>
    </vt:vector>
  </TitlesOfParts>
  <Company>biwilderd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Missie en Visie TU Delft</dc:title>
  <dc:creator>Bianca Wighman</dc:creator>
  <cp:lastModifiedBy>Junchaoxu</cp:lastModifiedBy>
  <cp:revision>1821</cp:revision>
  <cp:lastPrinted>2010-08-18T11:28:56Z</cp:lastPrinted>
  <dcterms:created xsi:type="dcterms:W3CDTF">2011-02-22T09:03:58Z</dcterms:created>
  <dcterms:modified xsi:type="dcterms:W3CDTF">2014-01-08T13:36:14Z</dcterms:modified>
</cp:coreProperties>
</file>